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48A87A34-81AB-432B-8DAE-1953F412C126}" type="datetimeFigureOut">
              <a:rPr lang="en-US" dirty="0"/>
              <a:t>3/22/2020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48A87A34-81AB-432B-8DAE-1953F412C126}" type="datetimeFigureOut">
              <a:rPr lang="en-US" dirty="0"/>
              <a:t>3/22/2020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ar-SA" smtClean="0"/>
              <a:t>انقر لتحرير نمط العنوان الرئيسي</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48A87A34-81AB-432B-8DAE-1953F412C126}" type="datetimeFigureOut">
              <a:rPr lang="en-US" dirty="0"/>
              <a:t>3/22/2020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48A87A34-81AB-432B-8DAE-1953F412C126}" type="datetimeFigureOut">
              <a:rPr lang="en-US" dirty="0"/>
              <a:t>3/22/2020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أعمدة">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ar-SA" smtClean="0"/>
              <a:t>انقر لتحرير نمط العنوان الرئيسي</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3" name="Date Placeholder 2"/>
          <p:cNvSpPr>
            <a:spLocks noGrp="1"/>
          </p:cNvSpPr>
          <p:nvPr>
            <p:ph type="dt" sz="half" idx="10"/>
          </p:nvPr>
        </p:nvSpPr>
        <p:spPr/>
        <p:txBody>
          <a:bodyPr/>
          <a:lstStyle/>
          <a:p>
            <a:fld id="{48A87A34-81AB-432B-8DAE-1953F412C126}" type="datetimeFigureOut">
              <a:rPr lang="en-US" dirty="0"/>
              <a:t>3/22/2020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أعمدة صور">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ar-SA" smtClean="0"/>
              <a:t>انقر لتحرير نمط العنوان الرئيسي</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3" name="Date Placeholder 2"/>
          <p:cNvSpPr>
            <a:spLocks noGrp="1"/>
          </p:cNvSpPr>
          <p:nvPr>
            <p:ph type="dt" sz="half" idx="10"/>
          </p:nvPr>
        </p:nvSpPr>
        <p:spPr/>
        <p:txBody>
          <a:bodyPr/>
          <a:lstStyle/>
          <a:p>
            <a:fld id="{48A87A34-81AB-432B-8DAE-1953F412C126}" type="datetimeFigureOut">
              <a:rPr lang="en-US" dirty="0"/>
              <a:t>3/22/2020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ar-SA" smtClean="0"/>
              <a:t>انقر لتحرير نمط العنوان الرئيسي</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48A87A34-81AB-432B-8DAE-1953F412C126}" type="datetimeFigureOut">
              <a:rPr lang="en-US" dirty="0"/>
              <a:t>3/22/2020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ar-SA" smtClean="0"/>
              <a:t>انقر لتحرير نمط العنوان الرئيسي</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12" name="Content Placeholder 3"/>
          <p:cNvSpPr>
            <a:spLocks noGrp="1"/>
          </p:cNvSpPr>
          <p:nvPr>
            <p:ph sz="quarter" idx="13"/>
          </p:nvPr>
        </p:nvSpPr>
        <p:spPr>
          <a:xfrm>
            <a:off x="913774" y="3051012"/>
            <a:ext cx="5106027" cy="2740187"/>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13" name="Content Placeholder 5"/>
          <p:cNvSpPr>
            <a:spLocks noGrp="1"/>
          </p:cNvSpPr>
          <p:nvPr>
            <p:ph sz="quarter" idx="14"/>
          </p:nvPr>
        </p:nvSpPr>
        <p:spPr>
          <a:xfrm>
            <a:off x="6172200" y="3051012"/>
            <a:ext cx="5105401" cy="2740187"/>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3/22/2020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ar-SA" smtClean="0"/>
              <a:t>انقر لتحرير نمط العنوان الرئيسي</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48A87A34-81AB-432B-8DAE-1953F412C126}" type="datetimeFigureOut">
              <a:rPr lang="en-US" dirty="0"/>
              <a:t>3/22/2020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48A87A34-81AB-432B-8DAE-1953F412C126}" type="datetimeFigureOut">
              <a:rPr lang="en-US" dirty="0"/>
              <a:t>3/22/2020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3/22/2020</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1"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r" defTabSz="914400" rtl="1"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r" defTabSz="914400" rtl="1"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r" defTabSz="914400" rtl="1"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forum-ar.yialarabic.net/t533.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51011" y="1300785"/>
            <a:ext cx="8333147" cy="2382573"/>
          </a:xfrm>
        </p:spPr>
        <p:txBody>
          <a:bodyPr/>
          <a:lstStyle/>
          <a:p>
            <a:r>
              <a:rPr lang="ar-EG" dirty="0" smtClean="0"/>
              <a:t>تدريس النحــــــــــــــو</a:t>
            </a:r>
            <a:endParaRPr lang="ar-EG" dirty="0"/>
          </a:p>
        </p:txBody>
      </p:sp>
      <p:sp>
        <p:nvSpPr>
          <p:cNvPr id="3" name="عنوان فرعي 2"/>
          <p:cNvSpPr>
            <a:spLocks noGrp="1"/>
          </p:cNvSpPr>
          <p:nvPr>
            <p:ph type="subTitle" idx="1"/>
          </p:nvPr>
        </p:nvSpPr>
        <p:spPr/>
        <p:txBody>
          <a:bodyPr/>
          <a:lstStyle/>
          <a:p>
            <a:endParaRPr lang="ar-EG"/>
          </a:p>
        </p:txBody>
      </p:sp>
    </p:spTree>
    <p:extLst>
      <p:ext uri="{BB962C8B-B14F-4D97-AF65-F5344CB8AC3E}">
        <p14:creationId xmlns:p14="http://schemas.microsoft.com/office/powerpoint/2010/main" val="40626330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1145596" y="237947"/>
            <a:ext cx="10252207" cy="45719"/>
          </a:xfrm>
        </p:spPr>
        <p:txBody>
          <a:bodyPr>
            <a:normAutofit fontScale="90000"/>
          </a:bodyPr>
          <a:lstStyle/>
          <a:p>
            <a:endParaRPr lang="ar-EG"/>
          </a:p>
        </p:txBody>
      </p:sp>
      <p:sp>
        <p:nvSpPr>
          <p:cNvPr id="3" name="عنصر نائب للمحتوى 2"/>
          <p:cNvSpPr>
            <a:spLocks noGrp="1"/>
          </p:cNvSpPr>
          <p:nvPr>
            <p:ph sz="quarter" idx="13"/>
          </p:nvPr>
        </p:nvSpPr>
        <p:spPr>
          <a:xfrm>
            <a:off x="875137" y="502276"/>
            <a:ext cx="11153732" cy="6181859"/>
          </a:xfrm>
        </p:spPr>
        <p:txBody>
          <a:bodyPr/>
          <a:lstStyle/>
          <a:p>
            <a:pPr algn="just">
              <a:lnSpc>
                <a:spcPct val="115000"/>
              </a:lnSpc>
            </a:pPr>
            <a:r>
              <a:rPr lang="ar-EG" sz="1600" dirty="0">
                <a:latin typeface="Calibri" panose="020F0502020204030204" pitchFamily="34" charset="0"/>
                <a:ea typeface="Times New Roman" panose="02020603050405020304" pitchFamily="18"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SA" b="1" dirty="0">
                <a:latin typeface="Calibri" panose="020F0502020204030204" pitchFamily="34" charset="0"/>
                <a:ea typeface="Times New Roman" panose="02020603050405020304" pitchFamily="18" charset="0"/>
                <a:cs typeface="Simplified Arabic"/>
              </a:rPr>
              <a:t>ثالثاً</a:t>
            </a:r>
            <a:r>
              <a:rPr lang="ar-EG" b="1" dirty="0">
                <a:latin typeface="Calibri" panose="020F0502020204030204" pitchFamily="34" charset="0"/>
                <a:ea typeface="Times New Roman" panose="02020603050405020304" pitchFamily="18" charset="0"/>
                <a:cs typeface="Simplified Arabic"/>
              </a:rPr>
              <a:t>: </a:t>
            </a:r>
            <a:r>
              <a:rPr lang="ar-SA" b="1" dirty="0">
                <a:latin typeface="Calibri" panose="020F0502020204030204" pitchFamily="34" charset="0"/>
                <a:ea typeface="Times New Roman" panose="02020603050405020304" pitchFamily="18" charset="0"/>
                <a:cs typeface="Simplified Arabic"/>
              </a:rPr>
              <a:t>الطريقة المعدلة</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SA" dirty="0">
                <a:latin typeface="Calibri" panose="020F0502020204030204" pitchFamily="34" charset="0"/>
                <a:ea typeface="Times New Roman" panose="02020603050405020304" pitchFamily="18" charset="0"/>
                <a:cs typeface="Simplified Arabic"/>
              </a:rPr>
              <a:t>وتسمى طريقة النصوص التكاملية وتسمى أيضا طريقة الأساليب المتصلة وهي طريقة تكاد تجمع مزايا الطريقتين السابقتين</a:t>
            </a:r>
            <a:r>
              <a:rPr lang="ar-EG" dirty="0">
                <a:latin typeface="Calibri" panose="020F0502020204030204" pitchFamily="34" charset="0"/>
                <a:ea typeface="Times New Roman" panose="02020603050405020304" pitchFamily="18"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SA" dirty="0">
                <a:latin typeface="Calibri" panose="020F0502020204030204" pitchFamily="34" charset="0"/>
                <a:ea typeface="Times New Roman" panose="02020603050405020304" pitchFamily="18" charset="0"/>
                <a:cs typeface="Simplified Arabic"/>
              </a:rPr>
              <a:t>وتبدا بعرض نص متكامل يحمل في طيا ته توجيها ويعالج النص كما تعالج موضوعات القراءة</a:t>
            </a:r>
            <a:r>
              <a:rPr lang="ar-EG" dirty="0">
                <a:latin typeface="Calibri" panose="020F0502020204030204" pitchFamily="34" charset="0"/>
                <a:ea typeface="Times New Roman" panose="02020603050405020304" pitchFamily="18" charset="0"/>
                <a:cs typeface="Simplified Arabic"/>
              </a:rPr>
              <a:t>. </a:t>
            </a:r>
            <a:r>
              <a:rPr lang="ar-SA" dirty="0">
                <a:latin typeface="Calibri" panose="020F0502020204030204" pitchFamily="34" charset="0"/>
                <a:ea typeface="Times New Roman" panose="02020603050405020304" pitchFamily="18" charset="0"/>
                <a:cs typeface="Simplified Arabic"/>
              </a:rPr>
              <a:t>حيث يقرأ التلاميذ النص قراءة صامتة ثم يناقشهم المعلم فيه ويعالج الكلمات الصعبة ثم يقرا التلاميذ قراءة جهرية ثم تعالج هذه الأمثلة حسب الطريقة الاستقرائية معتمدا المعلم على الحوار في الانتقال من مثال إلي آخر حتى يستنتج التلاميذ قواعد الدرس </a:t>
            </a:r>
            <a:r>
              <a:rPr lang="ar-SA" dirty="0" err="1">
                <a:latin typeface="Calibri" panose="020F0502020204030204" pitchFamily="34" charset="0"/>
                <a:ea typeface="Times New Roman" panose="02020603050405020304" pitchFamily="18" charset="0"/>
                <a:cs typeface="Simplified Arabic"/>
              </a:rPr>
              <a:t>فيصوغها</a:t>
            </a:r>
            <a:r>
              <a:rPr lang="ar-SA" dirty="0">
                <a:latin typeface="Calibri" panose="020F0502020204030204" pitchFamily="34" charset="0"/>
                <a:ea typeface="Times New Roman" panose="02020603050405020304" pitchFamily="18" charset="0"/>
                <a:cs typeface="Simplified Arabic"/>
              </a:rPr>
              <a:t> المعلم بأسلوب سهل ويكتبها على السبورة</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SA" b="1" dirty="0">
                <a:latin typeface="Calibri" panose="020F0502020204030204" pitchFamily="34" charset="0"/>
                <a:ea typeface="Times New Roman" panose="02020603050405020304" pitchFamily="18" charset="0"/>
                <a:cs typeface="Simplified Arabic"/>
              </a:rPr>
              <a:t>مميزات الطريقة المعدلة</a:t>
            </a:r>
            <a:r>
              <a:rPr lang="ar-EG" b="1"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1 - </a:t>
            </a:r>
            <a:r>
              <a:rPr lang="ar-SA" dirty="0">
                <a:latin typeface="Calibri" panose="020F0502020204030204" pitchFamily="34" charset="0"/>
                <a:ea typeface="Times New Roman" panose="02020603050405020304" pitchFamily="18" charset="0"/>
                <a:cs typeface="Simplified Arabic"/>
              </a:rPr>
              <a:t>تعطي المعلم فرصة </a:t>
            </a:r>
            <a:r>
              <a:rPr lang="ar-SA" dirty="0">
                <a:solidFill>
                  <a:srgbClr val="0000FF"/>
                </a:solidFill>
                <a:latin typeface="Calibri" panose="020F0502020204030204" pitchFamily="34" charset="0"/>
                <a:ea typeface="Times New Roman" panose="02020603050405020304" pitchFamily="18" charset="0"/>
                <a:cs typeface="Simplified Arabic"/>
                <a:hlinkClick r:id="rId2"/>
              </a:rPr>
              <a:t>تدريس </a:t>
            </a:r>
            <a:r>
              <a:rPr lang="ar-SA" dirty="0">
                <a:latin typeface="Calibri" panose="020F0502020204030204" pitchFamily="34" charset="0"/>
                <a:ea typeface="Times New Roman" panose="02020603050405020304" pitchFamily="18" charset="0"/>
                <a:cs typeface="Simplified Arabic"/>
              </a:rPr>
              <a:t>القواعد من خلال موضوعات القراءة والأدب والتعبير وعن هذه الطريقة يتم مزج القواعد بالتراكيب والتعبير الصحيح والاستعمال والمران والتكرار حتى تتكون الملكة اللسانية</a:t>
            </a:r>
            <a:r>
              <a:rPr lang="ar-EG" dirty="0">
                <a:latin typeface="Calibri" panose="020F0502020204030204" pitchFamily="34" charset="0"/>
                <a:ea typeface="Times New Roman" panose="02020603050405020304" pitchFamily="18"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r>
              <a:rPr lang="ar-EG" dirty="0">
                <a:ea typeface="Times New Roman" panose="02020603050405020304" pitchFamily="18" charset="0"/>
                <a:cs typeface="Simplified Arabic"/>
              </a:rPr>
              <a:t>2 -  </a:t>
            </a:r>
            <a:r>
              <a:rPr lang="ar-SA" dirty="0">
                <a:ea typeface="Times New Roman" panose="02020603050405020304" pitchFamily="18" charset="0"/>
                <a:cs typeface="Simplified Arabic"/>
              </a:rPr>
              <a:t>إن تعليم القواعد وفق الطريقة يجاري تعليم اللغة نفسها</a:t>
            </a:r>
            <a:r>
              <a:rPr lang="ar-EG" dirty="0">
                <a:ea typeface="Times New Roman" panose="02020603050405020304" pitchFamily="18" charset="0"/>
                <a:cs typeface="Simplified Arabic"/>
              </a:rPr>
              <a:t>. </a:t>
            </a:r>
            <a:r>
              <a:rPr lang="ar-SA" dirty="0">
                <a:ea typeface="Times New Roman" panose="02020603050405020304" pitchFamily="18" charset="0"/>
                <a:cs typeface="Simplified Arabic"/>
              </a:rPr>
              <a:t>ونرى أنها الطريقة الفضلى لتحقيق الأهداف المرسومة للقواعد النحوية لأنه يتم عن طريقها مزج القواعد بالتراكيب وبالتعبير الصحيح المؤدي إلي رسوخ اللغة وأساليبها رسوخا مقرونا </a:t>
            </a:r>
            <a:r>
              <a:rPr lang="ar-EG" dirty="0" smtClean="0">
                <a:ea typeface="Times New Roman" panose="02020603050405020304" pitchFamily="18" charset="0"/>
                <a:cs typeface="Simplified Arabic"/>
              </a:rPr>
              <a:t>بخصائصها الاعرابية .</a:t>
            </a:r>
            <a:endParaRPr lang="ar-EG" dirty="0"/>
          </a:p>
        </p:txBody>
      </p:sp>
    </p:spTree>
    <p:extLst>
      <p:ext uri="{BB962C8B-B14F-4D97-AF65-F5344CB8AC3E}">
        <p14:creationId xmlns:p14="http://schemas.microsoft.com/office/powerpoint/2010/main" val="2488006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913775" y="553792"/>
            <a:ext cx="10239329" cy="64726"/>
          </a:xfrm>
        </p:spPr>
        <p:txBody>
          <a:bodyPr>
            <a:normAutofit fontScale="90000"/>
          </a:bodyPr>
          <a:lstStyle/>
          <a:p>
            <a:endParaRPr lang="ar-EG"/>
          </a:p>
        </p:txBody>
      </p:sp>
      <p:sp>
        <p:nvSpPr>
          <p:cNvPr id="3" name="عنصر نائب للمحتوى 2"/>
          <p:cNvSpPr>
            <a:spLocks noGrp="1"/>
          </p:cNvSpPr>
          <p:nvPr>
            <p:ph sz="quarter" idx="13"/>
          </p:nvPr>
        </p:nvSpPr>
        <p:spPr>
          <a:xfrm>
            <a:off x="913775" y="862884"/>
            <a:ext cx="10921910" cy="5872767"/>
          </a:xfrm>
        </p:spPr>
        <p:txBody>
          <a:bodyPr/>
          <a:lstStyle/>
          <a:p>
            <a:pPr algn="just">
              <a:lnSpc>
                <a:spcPct val="115000"/>
              </a:lnSpc>
            </a:pPr>
            <a:r>
              <a:rPr lang="ar-SA" b="1" dirty="0">
                <a:latin typeface="Calibri" panose="020F0502020204030204" pitchFamily="34" charset="0"/>
                <a:ea typeface="Calibri" panose="020F0502020204030204" pitchFamily="34" charset="0"/>
                <a:cs typeface="Simplified Arabic"/>
              </a:rPr>
              <a:t>خطوات السير في درس القواعد النحوية </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SA" b="1" dirty="0">
                <a:latin typeface="Calibri" panose="020F0502020204030204" pitchFamily="34" charset="0"/>
                <a:ea typeface="Calibri" panose="020F0502020204030204" pitchFamily="34" charset="0"/>
                <a:cs typeface="Simplified Arabic"/>
              </a:rPr>
              <a:t>يسير تدريس القواعد النحوية وفق خطوات خمس هي:</a:t>
            </a:r>
            <a:endParaRPr lang="en-US" sz="1400" dirty="0">
              <a:latin typeface="Calibri" panose="020F0502020204030204" pitchFamily="34" charset="0"/>
              <a:ea typeface="Calibri" panose="020F0502020204030204" pitchFamily="34" charset="0"/>
              <a:cs typeface="Arial" panose="020B0604020202020204" pitchFamily="34" charset="0"/>
            </a:endParaRPr>
          </a:p>
          <a:p>
            <a:pPr lvl="0" algn="just">
              <a:lnSpc>
                <a:spcPct val="115000"/>
              </a:lnSpc>
              <a:buClr>
                <a:prstClr val="black"/>
              </a:buClr>
            </a:pPr>
            <a:r>
              <a:rPr lang="ar-SA" b="1" dirty="0" smtClean="0">
                <a:ea typeface="Calibri" panose="020F0502020204030204" pitchFamily="34" charset="0"/>
                <a:cs typeface="Simplified Arabic"/>
              </a:rPr>
              <a:t>أولا : التمهيد </a:t>
            </a:r>
            <a:r>
              <a:rPr lang="ar-EG" b="1" dirty="0" smtClean="0">
                <a:ea typeface="Calibri" panose="020F0502020204030204" pitchFamily="34" charset="0"/>
                <a:cs typeface="Simplified Arabic"/>
              </a:rPr>
              <a:t>.</a:t>
            </a:r>
            <a:r>
              <a:rPr lang="ar-SA" b="1" dirty="0" smtClean="0">
                <a:solidFill>
                  <a:prstClr val="black"/>
                </a:solidFill>
                <a:latin typeface="Calibri" panose="020F0502020204030204" pitchFamily="34" charset="0"/>
                <a:ea typeface="Calibri" panose="020F0502020204030204" pitchFamily="34" charset="0"/>
                <a:cs typeface="Simplified Arabic"/>
              </a:rPr>
              <a:t> ثانيا:  العرض</a:t>
            </a:r>
            <a:r>
              <a:rPr lang="ar-EG" b="1" dirty="0" smtClean="0">
                <a:solidFill>
                  <a:prstClr val="black"/>
                </a:solidFill>
                <a:latin typeface="Calibri" panose="020F0502020204030204" pitchFamily="34" charset="0"/>
                <a:ea typeface="Calibri" panose="020F0502020204030204" pitchFamily="34" charset="0"/>
                <a:cs typeface="Simplified Arabic"/>
              </a:rPr>
              <a:t> .</a:t>
            </a:r>
            <a:r>
              <a:rPr lang="ar-SA" b="1" dirty="0" smtClean="0">
                <a:solidFill>
                  <a:prstClr val="black"/>
                </a:solidFill>
                <a:ea typeface="Calibri" panose="020F0502020204030204" pitchFamily="34" charset="0"/>
                <a:cs typeface="Simplified Arabic"/>
              </a:rPr>
              <a:t>ثالثا: الموازنة والربط </a:t>
            </a:r>
            <a:r>
              <a:rPr lang="ar-EG" b="1" dirty="0" smtClean="0">
                <a:solidFill>
                  <a:prstClr val="black"/>
                </a:solidFill>
                <a:ea typeface="Calibri" panose="020F0502020204030204" pitchFamily="34" charset="0"/>
                <a:cs typeface="Simplified Arabic"/>
              </a:rPr>
              <a:t>.</a:t>
            </a:r>
            <a:r>
              <a:rPr lang="ar-SA" b="1" dirty="0">
                <a:solidFill>
                  <a:prstClr val="black"/>
                </a:solidFill>
                <a:ea typeface="Calibri" panose="020F0502020204030204" pitchFamily="34" charset="0"/>
                <a:cs typeface="Simplified Arabic"/>
              </a:rPr>
              <a:t> رابعا:  استنباط القاعدة </a:t>
            </a:r>
            <a:r>
              <a:rPr lang="ar-EG" b="1" dirty="0" smtClean="0">
                <a:solidFill>
                  <a:prstClr val="black"/>
                </a:solidFill>
                <a:ea typeface="Calibri" panose="020F0502020204030204" pitchFamily="34" charset="0"/>
                <a:cs typeface="Simplified Arabic"/>
              </a:rPr>
              <a:t>.</a:t>
            </a:r>
            <a:r>
              <a:rPr lang="ar-SA" b="1" dirty="0">
                <a:solidFill>
                  <a:prstClr val="black"/>
                </a:solidFill>
                <a:latin typeface="Calibri" panose="020F0502020204030204" pitchFamily="34" charset="0"/>
                <a:ea typeface="Calibri" panose="020F0502020204030204" pitchFamily="34" charset="0"/>
                <a:cs typeface="Simplified Arabic"/>
              </a:rPr>
              <a:t> خامسا : التطبيق </a:t>
            </a:r>
            <a:r>
              <a:rPr lang="ar-EG" b="1" dirty="0" smtClean="0">
                <a:solidFill>
                  <a:prstClr val="black"/>
                </a:solidFill>
                <a:latin typeface="Calibri" panose="020F0502020204030204" pitchFamily="34" charset="0"/>
                <a:ea typeface="Calibri" panose="020F0502020204030204" pitchFamily="34" charset="0"/>
                <a:cs typeface="Simplified Arabic"/>
              </a:rPr>
              <a:t>.</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algn="just">
              <a:lnSpc>
                <a:spcPct val="115000"/>
              </a:lnSpc>
              <a:spcAft>
                <a:spcPts val="1000"/>
              </a:spcAft>
            </a:pPr>
            <a:r>
              <a:rPr lang="ar-SA" sz="1800" dirty="0">
                <a:latin typeface="Calibri" panose="020F0502020204030204" pitchFamily="34" charset="0"/>
                <a:ea typeface="Calibri" panose="020F0502020204030204" pitchFamily="34" charset="0"/>
                <a:cs typeface="Simplified Arabic"/>
              </a:rPr>
              <a:t>العلاقة بين القواعد النحوية وفروع اللغة الأخرى </a:t>
            </a:r>
            <a:endParaRPr lang="en-US" sz="18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spcAft>
                <a:spcPts val="1000"/>
              </a:spcAft>
            </a:pPr>
            <a:r>
              <a:rPr lang="ar-SA" sz="1800" dirty="0">
                <a:latin typeface="Calibri" panose="020F0502020204030204" pitchFamily="34" charset="0"/>
                <a:ea typeface="Calibri" panose="020F0502020204030204" pitchFamily="34" charset="0"/>
                <a:cs typeface="Simplified Arabic"/>
              </a:rPr>
              <a:t>العلاقة بين القواعد وفروع اللغة الأخرى من إملاء ونصوص وقراءة وتعبير علاقة وثيقة. والقواعد وسيلة لغاية كبرى وهي تقويم اللسان وضبط التعبير ومن الخطأ أن نقصر الاهتمام بالقواعد على المخصصة له بل على المعلم أن يأخذ نفسه وتلاميذه بالالتزام بضبط الكلمات ضبطاً صحيحاً ومراعاة تطبيق القواعد في كل الدروس.</a:t>
            </a:r>
            <a:endParaRPr lang="en-US" sz="18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spcAft>
                <a:spcPts val="1000"/>
              </a:spcAft>
            </a:pPr>
            <a:r>
              <a:rPr lang="ar-SA" sz="1800" dirty="0">
                <a:latin typeface="Calibri" panose="020F0502020204030204" pitchFamily="34" charset="0"/>
                <a:ea typeface="Calibri" panose="020F0502020204030204" pitchFamily="34" charset="0"/>
                <a:cs typeface="Simplified Arabic"/>
              </a:rPr>
              <a:t> وسوف يجد المعلم في موضوعات القراءة أمثلة صالحة لدراسة بعض القواعد اللغوية أو التطبيق عليها وتدريب التلاميذ على سلامة الضبط والقراءة السلبية والاتجاه بالحديث بدراسة القواعد يتطلب من المعلم أن يدرس القواعد في ظلال اللغة والأدب حتى لا يجد التلميذ فصلا بين مادة القواعد وبين بقية فروع اللغة العربية.</a:t>
            </a:r>
            <a:endParaRPr lang="en-US" sz="18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spcAft>
                <a:spcPts val="1000"/>
              </a:spcAft>
            </a:pPr>
            <a:r>
              <a:rPr lang="ar-SA" sz="1800" dirty="0">
                <a:latin typeface="Calibri" panose="020F0502020204030204" pitchFamily="34" charset="0"/>
                <a:ea typeface="Calibri" panose="020F0502020204030204" pitchFamily="34" charset="0"/>
                <a:cs typeface="Simplified Arabic"/>
              </a:rPr>
              <a:t> وسوف يجد المعلم في دروس التعبير أو النصوص حافزاً يدفع التلاميذ إلي دراسة القواعد فإذا شاع بين التلاميذ خطأ نحوي في التعبير فمن واجب المعلم أن يشرح قاعدته وهكذا.</a:t>
            </a:r>
            <a:endParaRPr lang="en-US" sz="1800" dirty="0">
              <a:latin typeface="Calibri" panose="020F0502020204030204" pitchFamily="34" charset="0"/>
              <a:ea typeface="Calibri" panose="020F0502020204030204" pitchFamily="34" charset="0"/>
              <a:cs typeface="Arial" panose="020B0604020202020204" pitchFamily="34" charset="0"/>
            </a:endParaRPr>
          </a:p>
          <a:p>
            <a:pPr lvl="0" algn="just">
              <a:lnSpc>
                <a:spcPct val="115000"/>
              </a:lnSpc>
              <a:buClr>
                <a:prstClr val="black"/>
              </a:buClr>
            </a:pPr>
            <a:endParaRPr lang="en-US" sz="18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endParaRPr lang="ar-EG" sz="1800" dirty="0"/>
          </a:p>
        </p:txBody>
      </p:sp>
    </p:spTree>
    <p:extLst>
      <p:ext uri="{BB962C8B-B14F-4D97-AF65-F5344CB8AC3E}">
        <p14:creationId xmlns:p14="http://schemas.microsoft.com/office/powerpoint/2010/main" val="4043733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913775" y="502276"/>
            <a:ext cx="10363825" cy="116241"/>
          </a:xfrm>
        </p:spPr>
        <p:txBody>
          <a:bodyPr>
            <a:normAutofit fontScale="90000"/>
          </a:bodyPr>
          <a:lstStyle/>
          <a:p>
            <a:endParaRPr lang="ar-EG" dirty="0"/>
          </a:p>
        </p:txBody>
      </p:sp>
      <p:sp>
        <p:nvSpPr>
          <p:cNvPr id="3" name="عنصر نائب للمحتوى 2"/>
          <p:cNvSpPr>
            <a:spLocks noGrp="1"/>
          </p:cNvSpPr>
          <p:nvPr>
            <p:ph sz="quarter" idx="13"/>
          </p:nvPr>
        </p:nvSpPr>
        <p:spPr>
          <a:xfrm>
            <a:off x="913773" y="618518"/>
            <a:ext cx="10638575" cy="6239482"/>
          </a:xfrm>
        </p:spPr>
        <p:txBody>
          <a:bodyPr/>
          <a:lstStyle/>
          <a:p>
            <a:pPr algn="ctr">
              <a:lnSpc>
                <a:spcPct val="115000"/>
              </a:lnSpc>
              <a:spcAft>
                <a:spcPts val="1000"/>
              </a:spcAft>
            </a:pPr>
            <a:r>
              <a:rPr lang="ar-SA" sz="2400" b="1" dirty="0">
                <a:latin typeface="Calibri" panose="020F0502020204030204" pitchFamily="34" charset="0"/>
                <a:ea typeface="Calibri" panose="020F0502020204030204" pitchFamily="34" charset="0"/>
                <a:cs typeface="Simplified Arabic"/>
              </a:rPr>
              <a:t>تدريس فروع اللغة العربية</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ar-SA" sz="2400" b="1" dirty="0">
                <a:latin typeface="Calibri" panose="020F0502020204030204" pitchFamily="34" charset="0"/>
                <a:ea typeface="Calibri" panose="020F0502020204030204" pitchFamily="34" charset="0"/>
                <a:cs typeface="Simplified Arabic"/>
              </a:rPr>
              <a:t>أولاً: تدريس القواعد النحوية</a:t>
            </a:r>
            <a:endParaRPr lang="en-US" sz="1400" dirty="0">
              <a:latin typeface="Calibri" panose="020F0502020204030204" pitchFamily="34" charset="0"/>
              <a:ea typeface="Calibri" panose="020F0502020204030204" pitchFamily="34" charset="0"/>
              <a:cs typeface="Arial" panose="020B0604020202020204" pitchFamily="34" charset="0"/>
            </a:endParaRPr>
          </a:p>
          <a:p>
            <a:r>
              <a:rPr lang="ar-SA" b="1" dirty="0">
                <a:ea typeface="Calibri" panose="020F0502020204030204" pitchFamily="34" charset="0"/>
                <a:cs typeface="Simplified Arabic"/>
              </a:rPr>
              <a:t>تتضح أهمية النحو في الوظيفة الأدائية للغة العربية، و للنحو أهميته الأدبية، فهو مظهر الحركة المستمرة لنمو اللغة، والمحافظة عليها. فالنحو روح للكلام وضرورة له ويتصل اتصالا وثيقا بالمعنى كما أنه السبيل إلى فهم المعنى ودراسته، وهذا ما جعل القدماء يذهبون إلى أنه إذا أريد بحث المعنى الكلى أو الجزئي دون نظر إلى النحو، فقد ضللنا السبيل.</a:t>
            </a:r>
            <a:r>
              <a:rPr lang="ar-SA" dirty="0">
                <a:ea typeface="Calibri" panose="020F0502020204030204" pitchFamily="34" charset="0"/>
                <a:cs typeface="Simplified Arabic"/>
              </a:rPr>
              <a:t> </a:t>
            </a:r>
            <a:endParaRPr lang="ar-EG" dirty="0" smtClean="0">
              <a:ea typeface="Calibri" panose="020F0502020204030204" pitchFamily="34" charset="0"/>
              <a:cs typeface="Simplified Arabic"/>
            </a:endParaRPr>
          </a:p>
          <a:p>
            <a:pPr algn="just">
              <a:lnSpc>
                <a:spcPct val="115000"/>
              </a:lnSpc>
            </a:pPr>
            <a:r>
              <a:rPr lang="ar-SA" b="1" dirty="0">
                <a:latin typeface="Calibri" panose="020F0502020204030204" pitchFamily="34" charset="0"/>
                <a:ea typeface="Times New Roman" panose="02020603050405020304" pitchFamily="18" charset="0"/>
                <a:cs typeface="Simplified Arabic"/>
              </a:rPr>
              <a:t>مفهوم النحو الوظيفي</a:t>
            </a:r>
            <a:r>
              <a:rPr lang="ar-EG" b="1"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SA" dirty="0">
                <a:solidFill>
                  <a:srgbClr val="000000"/>
                </a:solidFill>
                <a:latin typeface="Calibri" panose="020F0502020204030204" pitchFamily="34" charset="0"/>
                <a:ea typeface="Times New Roman" panose="02020603050405020304" pitchFamily="18" charset="0"/>
                <a:cs typeface="Simplified Arabic"/>
              </a:rPr>
              <a:t>هو مجموعة القواعد التي تؤدي إلى الوظيفة الأساسية للنحو، وهي ضبْط الكلمات ونظام تأليف الجمل؛ ليَسلَم اللسان من اللحن أثناء النطق، ويَسلم القلم من الخطأ عند الكتابة، والنحو الوظيفي</a:t>
            </a:r>
            <a:r>
              <a:rPr lang="ar-EG" dirty="0">
                <a:solidFill>
                  <a:srgbClr val="000000"/>
                </a:solidFill>
                <a:latin typeface="Calibri" panose="020F0502020204030204" pitchFamily="34" charset="0"/>
                <a:ea typeface="Times New Roman" panose="02020603050405020304" pitchFamily="18" charset="0"/>
                <a:cs typeface="Simplified Arabic"/>
              </a:rPr>
              <a:t>: </a:t>
            </a:r>
            <a:r>
              <a:rPr lang="ar-SA" dirty="0">
                <a:solidFill>
                  <a:srgbClr val="000000"/>
                </a:solidFill>
                <a:latin typeface="Calibri" panose="020F0502020204030204" pitchFamily="34" charset="0"/>
                <a:ea typeface="Times New Roman" panose="02020603050405020304" pitchFamily="18" charset="0"/>
                <a:cs typeface="Simplified Arabic"/>
              </a:rPr>
              <a:t>هو إكساب التلاميذ مهارات القواعد التي تساعد على إتقان المهارات الأربع</a:t>
            </a:r>
            <a:r>
              <a:rPr lang="ar-EG" dirty="0">
                <a:solidFill>
                  <a:srgbClr val="000000"/>
                </a:solidFill>
                <a:latin typeface="Calibri" panose="020F0502020204030204" pitchFamily="34" charset="0"/>
                <a:ea typeface="Times New Roman" panose="02020603050405020304" pitchFamily="18" charset="0"/>
                <a:cs typeface="Simplified Arabic"/>
              </a:rPr>
              <a:t>: </a:t>
            </a:r>
            <a:r>
              <a:rPr lang="ar-SA" dirty="0">
                <a:solidFill>
                  <a:srgbClr val="000000"/>
                </a:solidFill>
                <a:latin typeface="Calibri" panose="020F0502020204030204" pitchFamily="34" charset="0"/>
                <a:ea typeface="Times New Roman" panose="02020603050405020304" pitchFamily="18" charset="0"/>
                <a:cs typeface="Simplified Arabic"/>
              </a:rPr>
              <a:t>الاستماع، والمحادثة، والقراءة، والكتابة، أما النحو التخصُّصي، فهو ما يتجاوز ذلك من الوسائل المتشعِّبة، والبحوث الدقيقة التي حفَلتْ بها الكتب الواسعة</a:t>
            </a:r>
            <a:r>
              <a:rPr lang="ar-EG" dirty="0">
                <a:solidFill>
                  <a:srgbClr val="000000"/>
                </a:solidFill>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SA" dirty="0">
                <a:solidFill>
                  <a:srgbClr val="000000"/>
                </a:solidFill>
                <a:latin typeface="Calibri" panose="020F0502020204030204" pitchFamily="34" charset="0"/>
                <a:ea typeface="Times New Roman" panose="02020603050405020304" pitchFamily="18" charset="0"/>
                <a:cs typeface="Simplified Arabic"/>
              </a:rPr>
              <a:t>وفي ضوء هذا المفهوم، يُمكننا القول</a:t>
            </a:r>
            <a:r>
              <a:rPr lang="ar-EG" dirty="0">
                <a:solidFill>
                  <a:srgbClr val="000000"/>
                </a:solidFill>
                <a:latin typeface="Calibri" panose="020F0502020204030204" pitchFamily="34" charset="0"/>
                <a:ea typeface="Times New Roman" panose="02020603050405020304" pitchFamily="18" charset="0"/>
                <a:cs typeface="Simplified Arabic"/>
              </a:rPr>
              <a:t>: </a:t>
            </a:r>
            <a:r>
              <a:rPr lang="ar-SA" dirty="0">
                <a:solidFill>
                  <a:srgbClr val="000000"/>
                </a:solidFill>
                <a:latin typeface="Calibri" panose="020F0502020204030204" pitchFamily="34" charset="0"/>
                <a:ea typeface="Times New Roman" panose="02020603050405020304" pitchFamily="18" charset="0"/>
                <a:cs typeface="Simplified Arabic"/>
              </a:rPr>
              <a:t>إن النحو الوظيفي هو الموضوعات النحوية المستعملة في لغة التلاميذ تحدُّثًا وكتابةً، بحيث تُستخدم استخدامًا سليمًا في الإعراب والتركيب والربط؛ ليَبرز المعنى واضحًا ومفهومًا</a:t>
            </a:r>
            <a:r>
              <a:rPr lang="ar-EG" dirty="0">
                <a:solidFill>
                  <a:srgbClr val="000000"/>
                </a:solidFill>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endParaRPr lang="ar-EG" dirty="0"/>
          </a:p>
        </p:txBody>
      </p:sp>
    </p:spTree>
    <p:extLst>
      <p:ext uri="{BB962C8B-B14F-4D97-AF65-F5344CB8AC3E}">
        <p14:creationId xmlns:p14="http://schemas.microsoft.com/office/powerpoint/2010/main" val="104000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913149" y="463639"/>
            <a:ext cx="10561927" cy="167757"/>
          </a:xfrm>
        </p:spPr>
        <p:txBody>
          <a:bodyPr>
            <a:normAutofit fontScale="90000"/>
          </a:bodyPr>
          <a:lstStyle/>
          <a:p>
            <a:endParaRPr lang="ar-EG" dirty="0"/>
          </a:p>
        </p:txBody>
      </p:sp>
      <p:sp>
        <p:nvSpPr>
          <p:cNvPr id="3" name="عنصر نائب للمحتوى 2"/>
          <p:cNvSpPr>
            <a:spLocks noGrp="1"/>
          </p:cNvSpPr>
          <p:nvPr>
            <p:ph sz="quarter" idx="13"/>
          </p:nvPr>
        </p:nvSpPr>
        <p:spPr>
          <a:xfrm>
            <a:off x="913149" y="1184856"/>
            <a:ext cx="9724800" cy="5673144"/>
          </a:xfrm>
        </p:spPr>
        <p:txBody>
          <a:bodyPr/>
          <a:lstStyle/>
          <a:p>
            <a:pPr algn="just">
              <a:lnSpc>
                <a:spcPct val="115000"/>
              </a:lnSpc>
            </a:pPr>
            <a:r>
              <a:rPr lang="ar-SA" b="1" dirty="0">
                <a:latin typeface="Calibri" panose="020F0502020204030204" pitchFamily="34" charset="0"/>
                <a:ea typeface="Times New Roman" panose="02020603050405020304" pitchFamily="18" charset="0"/>
                <a:cs typeface="Simplified Arabic"/>
              </a:rPr>
              <a:t>لذا يجب عند تدريس النحو مراعاة مجموعة من الاعتبارات منها ما يلي</a:t>
            </a:r>
            <a:r>
              <a:rPr lang="ar-EG" b="1"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1 - </a:t>
            </a:r>
            <a:r>
              <a:rPr lang="ar-SA" dirty="0">
                <a:latin typeface="Calibri" panose="020F0502020204030204" pitchFamily="34" charset="0"/>
                <a:ea typeface="Times New Roman" panose="02020603050405020304" pitchFamily="18" charset="0"/>
                <a:cs typeface="Simplified Arabic"/>
              </a:rPr>
              <a:t>أن نَنطلق في تدريسنا من خبرة متَّصلة بغرضٍ من أغراض المتعلمين، أو لسدِّ حاجة لديهم</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2 - </a:t>
            </a:r>
            <a:r>
              <a:rPr lang="ar-SA" dirty="0">
                <a:latin typeface="Calibri" panose="020F0502020204030204" pitchFamily="34" charset="0"/>
                <a:ea typeface="Times New Roman" panose="02020603050405020304" pitchFamily="18" charset="0"/>
                <a:cs typeface="Simplified Arabic"/>
              </a:rPr>
              <a:t>أن تكون الاستجابة المرادُ من التلاميذ القيامُ بها في أثناء الخبرة في نطاق استعداداتهم</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3 - </a:t>
            </a:r>
            <a:r>
              <a:rPr lang="ar-SA" dirty="0">
                <a:latin typeface="Calibri" panose="020F0502020204030204" pitchFamily="34" charset="0"/>
                <a:ea typeface="Times New Roman" panose="02020603050405020304" pitchFamily="18" charset="0"/>
                <a:cs typeface="Simplified Arabic"/>
              </a:rPr>
              <a:t>التركيز على ممارسة السلوك المراد تعلُّمه من الطلاب</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4 - </a:t>
            </a:r>
            <a:r>
              <a:rPr lang="ar-SA" dirty="0">
                <a:latin typeface="Calibri" panose="020F0502020204030204" pitchFamily="34" charset="0"/>
                <a:ea typeface="Times New Roman" panose="02020603050405020304" pitchFamily="18" charset="0"/>
                <a:cs typeface="Simplified Arabic"/>
              </a:rPr>
              <a:t>عرْض مواقف لُغوية لاستعمال القاعدة والتدريب عليها</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5 - </a:t>
            </a:r>
            <a:r>
              <a:rPr lang="ar-SA" dirty="0">
                <a:latin typeface="Calibri" panose="020F0502020204030204" pitchFamily="34" charset="0"/>
                <a:ea typeface="Times New Roman" panose="02020603050405020304" pitchFamily="18" charset="0"/>
                <a:cs typeface="Simplified Arabic"/>
              </a:rPr>
              <a:t>تدريس النحو في ظلِّ الأساليب؛ أي</a:t>
            </a:r>
            <a:r>
              <a:rPr lang="ar-EG" dirty="0">
                <a:latin typeface="Calibri" panose="020F0502020204030204" pitchFamily="34" charset="0"/>
                <a:ea typeface="Times New Roman" panose="02020603050405020304" pitchFamily="18" charset="0"/>
                <a:cs typeface="Simplified Arabic"/>
              </a:rPr>
              <a:t>: </a:t>
            </a:r>
            <a:r>
              <a:rPr lang="ar-SA" dirty="0">
                <a:latin typeface="Calibri" panose="020F0502020204030204" pitchFamily="34" charset="0"/>
                <a:ea typeface="Times New Roman" panose="02020603050405020304" pitchFamily="18" charset="0"/>
                <a:cs typeface="Simplified Arabic"/>
              </a:rPr>
              <a:t>باختيار قطعة مشتملة على أمثلة القاعدة النحوية</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6 - </a:t>
            </a:r>
            <a:r>
              <a:rPr lang="ar-SA" dirty="0">
                <a:latin typeface="Calibri" panose="020F0502020204030204" pitchFamily="34" charset="0"/>
                <a:ea typeface="Times New Roman" panose="02020603050405020304" pitchFamily="18" charset="0"/>
                <a:cs typeface="Simplified Arabic"/>
              </a:rPr>
              <a:t>علاج المشكلات إثر تشخيص جوانب الضَّعف</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7 - </a:t>
            </a:r>
            <a:r>
              <a:rPr lang="ar-SA" dirty="0">
                <a:latin typeface="Calibri" panose="020F0502020204030204" pitchFamily="34" charset="0"/>
                <a:ea typeface="Times New Roman" panose="02020603050405020304" pitchFamily="18" charset="0"/>
                <a:cs typeface="Simplified Arabic"/>
              </a:rPr>
              <a:t>التخفيف من النحو غير الوظيفي؛ أي</a:t>
            </a:r>
            <a:r>
              <a:rPr lang="ar-EG" dirty="0">
                <a:latin typeface="Calibri" panose="020F0502020204030204" pitchFamily="34" charset="0"/>
                <a:ea typeface="Times New Roman" panose="02020603050405020304" pitchFamily="18" charset="0"/>
                <a:cs typeface="Simplified Arabic"/>
              </a:rPr>
              <a:t>: </a:t>
            </a:r>
            <a:r>
              <a:rPr lang="ar-SA" dirty="0">
                <a:latin typeface="Calibri" panose="020F0502020204030204" pitchFamily="34" charset="0"/>
                <a:ea typeface="Times New Roman" panose="02020603050405020304" pitchFamily="18" charset="0"/>
                <a:cs typeface="Simplified Arabic"/>
              </a:rPr>
              <a:t>النحو الذي لا يُستفاد منه إلا في حالات نادرة في ضبط الكلمات</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sz="1100" b="1" dirty="0">
                <a:solidFill>
                  <a:srgbClr val="4F81BD"/>
                </a:solidFill>
                <a:latin typeface="Cambria" panose="02040503050406030204" pitchFamily="18" charset="0"/>
                <a:ea typeface="Times New Roman" panose="02020603050405020304" pitchFamily="18" charset="0"/>
                <a:cs typeface="Simplified Arabic"/>
              </a:rPr>
              <a:t> </a:t>
            </a:r>
            <a:endParaRPr lang="en-US" sz="1400" b="1" dirty="0">
              <a:solidFill>
                <a:srgbClr val="4F81BD"/>
              </a:solidFill>
              <a:latin typeface="Cambria" panose="02040503050406030204" pitchFamily="18" charset="0"/>
              <a:ea typeface="Times New Roman" panose="02020603050405020304" pitchFamily="18" charset="0"/>
              <a:cs typeface="Times New Roman" panose="02020603050405020304" pitchFamily="18" charset="0"/>
            </a:endParaRPr>
          </a:p>
          <a:p>
            <a:endParaRPr lang="ar-EG" dirty="0"/>
          </a:p>
        </p:txBody>
      </p:sp>
    </p:spTree>
    <p:extLst>
      <p:ext uri="{BB962C8B-B14F-4D97-AF65-F5344CB8AC3E}">
        <p14:creationId xmlns:p14="http://schemas.microsoft.com/office/powerpoint/2010/main" val="1655368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913775" y="572798"/>
            <a:ext cx="10612817" cy="45719"/>
          </a:xfrm>
        </p:spPr>
        <p:txBody>
          <a:bodyPr>
            <a:normAutofit fontScale="90000"/>
          </a:bodyPr>
          <a:lstStyle/>
          <a:p>
            <a:endParaRPr lang="ar-EG" dirty="0"/>
          </a:p>
        </p:txBody>
      </p:sp>
      <p:sp>
        <p:nvSpPr>
          <p:cNvPr id="3" name="عنصر نائب للمحتوى 2"/>
          <p:cNvSpPr>
            <a:spLocks noGrp="1"/>
          </p:cNvSpPr>
          <p:nvPr>
            <p:ph sz="quarter" idx="13"/>
          </p:nvPr>
        </p:nvSpPr>
        <p:spPr>
          <a:xfrm>
            <a:off x="913774" y="927279"/>
            <a:ext cx="11278225" cy="6375042"/>
          </a:xfrm>
        </p:spPr>
        <p:txBody>
          <a:bodyPr>
            <a:normAutofit fontScale="70000" lnSpcReduction="20000"/>
          </a:bodyPr>
          <a:lstStyle/>
          <a:p>
            <a:pPr>
              <a:lnSpc>
                <a:spcPct val="115000"/>
              </a:lnSpc>
            </a:pPr>
            <a:r>
              <a:rPr lang="ar-SA" sz="2400" b="1" dirty="0">
                <a:solidFill>
                  <a:srgbClr val="4F81BD"/>
                </a:solidFill>
                <a:latin typeface="Cambria" panose="02040503050406030204" pitchFamily="18" charset="0"/>
                <a:ea typeface="Times New Roman" panose="02020603050405020304" pitchFamily="18" charset="0"/>
                <a:cs typeface="Simplified Arabic"/>
              </a:rPr>
              <a:t>أهمية دراسة القواعد النحوية:</a:t>
            </a:r>
            <a:endParaRPr lang="en-US" sz="1400" b="1" dirty="0">
              <a:solidFill>
                <a:srgbClr val="4F81BD"/>
              </a:solidFill>
              <a:latin typeface="Cambria" panose="02040503050406030204" pitchFamily="18" charset="0"/>
              <a:ea typeface="Times New Roman" panose="02020603050405020304" pitchFamily="18" charset="0"/>
              <a:cs typeface="Times New Roman" panose="02020603050405020304" pitchFamily="18" charset="0"/>
            </a:endParaRPr>
          </a:p>
          <a:p>
            <a:pPr algn="justLow">
              <a:lnSpc>
                <a:spcPct val="115000"/>
              </a:lnSpc>
            </a:pPr>
            <a:r>
              <a:rPr lang="ar-SA" sz="2400" b="1" dirty="0">
                <a:latin typeface="Times New Roman" panose="02020603050405020304" pitchFamily="18" charset="0"/>
                <a:ea typeface="Times New Roman" panose="02020603050405020304" pitchFamily="18" charset="0"/>
                <a:cs typeface="Simplified Arabic"/>
              </a:rPr>
              <a:t>ترجع أهمية القواعد النحوية إلى:</a:t>
            </a:r>
            <a:endParaRPr lang="en-US" sz="1600" dirty="0">
              <a:latin typeface="Times New Roman" panose="02020603050405020304" pitchFamily="18" charset="0"/>
              <a:ea typeface="Times New Roman" panose="02020603050405020304" pitchFamily="18" charset="0"/>
            </a:endParaRPr>
          </a:p>
          <a:p>
            <a:pPr marL="342900" lvl="0" indent="-342900" algn="justLow">
              <a:lnSpc>
                <a:spcPct val="115000"/>
              </a:lnSpc>
              <a:buFont typeface="Symbol" panose="05050102010706020507" pitchFamily="18" charset="2"/>
              <a:buChar char=""/>
            </a:pPr>
            <a:r>
              <a:rPr lang="ar-SA" b="1" dirty="0">
                <a:latin typeface="Times New Roman" panose="02020603050405020304" pitchFamily="18" charset="0"/>
                <a:ea typeface="Times New Roman" panose="02020603050405020304" pitchFamily="18" charset="0"/>
                <a:cs typeface="Simplified Arabic"/>
              </a:rPr>
              <a:t> أن اكتساب مهارات اللغة تتطلب </a:t>
            </a:r>
            <a:r>
              <a:rPr lang="en-US" b="1" dirty="0">
                <a:latin typeface="Simplified Arabic"/>
                <a:ea typeface="Times New Roman" panose="02020603050405020304" pitchFamily="18" charset="0"/>
                <a:cs typeface="Simplified Arabic"/>
              </a:rPr>
              <a:t>– </a:t>
            </a:r>
            <a:r>
              <a:rPr lang="ar-SA" b="1" dirty="0">
                <a:latin typeface="Times New Roman" panose="02020603050405020304" pitchFamily="18" charset="0"/>
                <a:ea typeface="Times New Roman" panose="02020603050405020304" pitchFamily="18" charset="0"/>
                <a:cs typeface="Simplified Arabic"/>
              </a:rPr>
              <a:t>بالضرورة </a:t>
            </a:r>
            <a:r>
              <a:rPr lang="en-US" b="1" dirty="0">
                <a:latin typeface="Simplified Arabic"/>
                <a:ea typeface="Times New Roman" panose="02020603050405020304" pitchFamily="18" charset="0"/>
                <a:cs typeface="Simplified Arabic"/>
              </a:rPr>
              <a:t>– </a:t>
            </a:r>
            <a:r>
              <a:rPr lang="ar-SA" b="1" dirty="0">
                <a:latin typeface="Times New Roman" panose="02020603050405020304" pitchFamily="18" charset="0"/>
                <a:ea typeface="Times New Roman" panose="02020603050405020304" pitchFamily="18" charset="0"/>
                <a:cs typeface="Simplified Arabic"/>
              </a:rPr>
              <a:t>فهم قواعدها، فهي الآلية التي تؤدى في اللغة وظائفها طبقا لنظامها، وتتمثل هذه الالية في مجموعة من القواعد التي يتعين على متحدثي أي لغة أن يكونوا على علم بها، وإلا فلن يستطيعوا تركيب الكلمات بطريقة ذات معنى.</a:t>
            </a:r>
            <a:endParaRPr lang="en-US" sz="1600" dirty="0">
              <a:latin typeface="Times New Roman" panose="02020603050405020304" pitchFamily="18" charset="0"/>
              <a:ea typeface="Times New Roman" panose="02020603050405020304" pitchFamily="18" charset="0"/>
              <a:cs typeface="Simplified Arabic"/>
            </a:endParaRPr>
          </a:p>
          <a:p>
            <a:pPr marL="342900" lvl="0" indent="-342900" algn="justLow">
              <a:lnSpc>
                <a:spcPct val="115000"/>
              </a:lnSpc>
              <a:buFont typeface="Symbol" panose="05050102010706020507" pitchFamily="18" charset="2"/>
              <a:buChar char=""/>
            </a:pPr>
            <a:r>
              <a:rPr lang="ar-SA" b="1" dirty="0">
                <a:latin typeface="Times New Roman" panose="02020603050405020304" pitchFamily="18" charset="0"/>
                <a:ea typeface="Times New Roman" panose="02020603050405020304" pitchFamily="18" charset="0"/>
                <a:cs typeface="Simplified Arabic"/>
              </a:rPr>
              <a:t>أنه وسيلة للحفاظ على اللغة العربية الفصحى، والتحدث بها سليمة فصيحة.</a:t>
            </a:r>
            <a:endParaRPr lang="en-US" sz="1600" dirty="0">
              <a:latin typeface="Times New Roman" panose="02020603050405020304" pitchFamily="18" charset="0"/>
              <a:ea typeface="Times New Roman" panose="02020603050405020304" pitchFamily="18" charset="0"/>
              <a:cs typeface="Simplified Arabic"/>
            </a:endParaRPr>
          </a:p>
          <a:p>
            <a:pPr marL="342900" lvl="0" indent="-342900" algn="justLow">
              <a:lnSpc>
                <a:spcPct val="115000"/>
              </a:lnSpc>
              <a:buFont typeface="Symbol" panose="05050102010706020507" pitchFamily="18" charset="2"/>
              <a:buChar char=""/>
            </a:pPr>
            <a:r>
              <a:rPr lang="ar-SA" b="1" dirty="0">
                <a:latin typeface="Times New Roman" panose="02020603050405020304" pitchFamily="18" charset="0"/>
                <a:ea typeface="Times New Roman" panose="02020603050405020304" pitchFamily="18" charset="0"/>
                <a:cs typeface="Simplified Arabic"/>
              </a:rPr>
              <a:t> أنه لا يمكن استخلاص حقائق العلوم اللغوية والنفاذ إلى أصولها بغير علم النحو، ولا نستطيع إدراك كلام اله تعالى، وفهم حقائق التفسير وأحاديث النبي (صلى الله عليه وسلم)، وأصول العقيدة إلا بإلهام النحو وإرشاده، وليس ثمة شك أنه من الممكن أن نتعلم لغة ما تعلما جيدا، دون أن نتعلم القواعد التي يتضمنها علم النحو، لأن المغزى من أي نص قد يخفى إذا لم يعرف النظام النحوي الذى تسير عليه اللغة</a:t>
            </a:r>
            <a:r>
              <a:rPr lang="en-US" b="1" dirty="0">
                <a:latin typeface="Simplified Arabic"/>
                <a:ea typeface="Times New Roman" panose="02020603050405020304" pitchFamily="18" charset="0"/>
                <a:cs typeface="Simplified Arabic"/>
              </a:rPr>
              <a:t>.</a:t>
            </a:r>
            <a:endParaRPr lang="en-US" sz="1600" dirty="0">
              <a:latin typeface="Times New Roman" panose="02020603050405020304" pitchFamily="18" charset="0"/>
              <a:ea typeface="Times New Roman" panose="02020603050405020304" pitchFamily="18" charset="0"/>
              <a:cs typeface="Simplified Arabic"/>
            </a:endParaRPr>
          </a:p>
          <a:p>
            <a:pPr marL="342900" lvl="0" indent="-342900" algn="justLow">
              <a:lnSpc>
                <a:spcPct val="115000"/>
              </a:lnSpc>
              <a:buFont typeface="Symbol" panose="05050102010706020507" pitchFamily="18" charset="2"/>
              <a:buChar char=""/>
            </a:pPr>
            <a:r>
              <a:rPr lang="ar-SA" b="1" dirty="0">
                <a:latin typeface="Times New Roman" panose="02020603050405020304" pitchFamily="18" charset="0"/>
                <a:ea typeface="Times New Roman" panose="02020603050405020304" pitchFamily="18" charset="0"/>
                <a:cs typeface="Simplified Arabic"/>
              </a:rPr>
              <a:t>تكمن أهمية النحو في كونه مظهرا حضاريا من مظاهر اللغة، ودليلا على أصالتها وضوابط تحكم استعمال اللغة، وبخاصة أن البيئة لم تعد بيئة الاستعمال السليم للغة العربية، ولكنها أصبحت بيئات لها لهجات عامة إقليمية، وذا علاقة وطيدة بصحة الفهم، فقد يكون الخطأ في ضبط أواخر الكلمات سببا في لبس المعنى أو عدم وضوحه.</a:t>
            </a:r>
            <a:endParaRPr lang="en-US" sz="1600" dirty="0">
              <a:latin typeface="Times New Roman" panose="02020603050405020304" pitchFamily="18" charset="0"/>
              <a:ea typeface="Times New Roman" panose="02020603050405020304" pitchFamily="18" charset="0"/>
              <a:cs typeface="Simplified Arabic"/>
            </a:endParaRPr>
          </a:p>
          <a:p>
            <a:pPr marL="342900" lvl="0" indent="-342900" algn="justLow">
              <a:lnSpc>
                <a:spcPct val="115000"/>
              </a:lnSpc>
              <a:buFont typeface="Symbol" panose="05050102010706020507" pitchFamily="18" charset="2"/>
              <a:buChar char=""/>
            </a:pPr>
            <a:r>
              <a:rPr lang="ar-SA" b="1" dirty="0">
                <a:latin typeface="Times New Roman" panose="02020603050405020304" pitchFamily="18" charset="0"/>
                <a:ea typeface="Times New Roman" panose="02020603050405020304" pitchFamily="18" charset="0"/>
                <a:cs typeface="Simplified Arabic"/>
              </a:rPr>
              <a:t>لن يكون أسلوب التلميذ سليماً، إلا إذا تمكن من الإلمام بقواعد النحو واستطاع أن يطبقها في كلامه وكتابه، وبالتالي استعمال الألفاظ والجمل استعمالا صحيحا، فتتكون لديه عادات لغوية سليمة.</a:t>
            </a:r>
            <a:endParaRPr lang="en-US" sz="1600" dirty="0">
              <a:latin typeface="Times New Roman" panose="02020603050405020304" pitchFamily="18" charset="0"/>
              <a:ea typeface="Times New Roman" panose="02020603050405020304" pitchFamily="18" charset="0"/>
              <a:cs typeface="Simplified Arabic"/>
            </a:endParaRPr>
          </a:p>
          <a:p>
            <a:pPr marL="342900" lvl="0" indent="-342900" algn="justLow">
              <a:lnSpc>
                <a:spcPct val="115000"/>
              </a:lnSpc>
              <a:buFont typeface="Symbol" panose="05050102010706020507" pitchFamily="18" charset="2"/>
              <a:buChar char=""/>
            </a:pPr>
            <a:r>
              <a:rPr lang="ar-SA" b="1" dirty="0">
                <a:latin typeface="Times New Roman" panose="02020603050405020304" pitchFamily="18" charset="0"/>
                <a:ea typeface="Times New Roman" panose="02020603050405020304" pitchFamily="18" charset="0"/>
                <a:cs typeface="Simplified Arabic"/>
              </a:rPr>
              <a:t> ولذا لا يمكن إدراك أسرار اللغة والتمكن من مهاراتها، إلا بتعلم قواعدها النحوية، والتدريب عليها تدريبا يمكن من الإلمام بها وممارستها ممارسة صحيحة في شتى المواقف</a:t>
            </a:r>
            <a:r>
              <a:rPr lang="en-US" b="1" dirty="0">
                <a:latin typeface="Simplified Arabic"/>
                <a:ea typeface="Times New Roman" panose="02020603050405020304" pitchFamily="18" charset="0"/>
                <a:cs typeface="Simplified Arabic"/>
              </a:rPr>
              <a:t>.</a:t>
            </a:r>
            <a:endParaRPr lang="en-US" sz="1600" dirty="0">
              <a:latin typeface="Times New Roman" panose="02020603050405020304" pitchFamily="18" charset="0"/>
              <a:ea typeface="Times New Roman" panose="02020603050405020304" pitchFamily="18" charset="0"/>
              <a:cs typeface="Simplified Arabic"/>
            </a:endParaRPr>
          </a:p>
          <a:p>
            <a:pPr marL="342900" lvl="0" indent="-342900" algn="justLow">
              <a:lnSpc>
                <a:spcPct val="115000"/>
              </a:lnSpc>
              <a:buFont typeface="Symbol" panose="05050102010706020507" pitchFamily="18" charset="2"/>
              <a:buChar char=""/>
            </a:pPr>
            <a:r>
              <a:rPr lang="ar-SA" b="1" dirty="0">
                <a:latin typeface="Times New Roman" panose="02020603050405020304" pitchFamily="18" charset="0"/>
                <a:ea typeface="Times New Roman" panose="02020603050405020304" pitchFamily="18" charset="0"/>
                <a:cs typeface="Simplified Arabic"/>
              </a:rPr>
              <a:t>بدراسة النحو يكتسب التلميذ عدة مهارات أساسية هي:</a:t>
            </a:r>
            <a:endParaRPr lang="en-US" sz="1600" dirty="0">
              <a:latin typeface="Times New Roman" panose="02020603050405020304" pitchFamily="18" charset="0"/>
              <a:ea typeface="Times New Roman" panose="02020603050405020304" pitchFamily="18" charset="0"/>
            </a:endParaRPr>
          </a:p>
          <a:p>
            <a:pPr marL="226695" indent="-226695" algn="justLow">
              <a:lnSpc>
                <a:spcPct val="115000"/>
              </a:lnSpc>
              <a:tabLst>
                <a:tab pos="228600" algn="l"/>
              </a:tabLst>
            </a:pPr>
            <a:r>
              <a:rPr lang="en-US" b="1" dirty="0">
                <a:latin typeface="Simplified Arabic"/>
                <a:ea typeface="Times New Roman" panose="02020603050405020304" pitchFamily="18" charset="0"/>
              </a:rPr>
              <a:t>- </a:t>
            </a:r>
            <a:r>
              <a:rPr lang="ar-SA" b="1" dirty="0">
                <a:latin typeface="Times New Roman" panose="02020603050405020304" pitchFamily="18" charset="0"/>
                <a:ea typeface="Times New Roman" panose="02020603050405020304" pitchFamily="18" charset="0"/>
                <a:cs typeface="Simplified Arabic"/>
              </a:rPr>
              <a:t> مهارة لسانية من الناحية التطبيقية</a:t>
            </a:r>
            <a:r>
              <a:rPr lang="en-US" b="1" dirty="0">
                <a:latin typeface="Simplified Arabic"/>
                <a:ea typeface="Times New Roman" panose="02020603050405020304" pitchFamily="18" charset="0"/>
              </a:rPr>
              <a:t>.</a:t>
            </a:r>
            <a:endParaRPr lang="en-US" sz="1600" dirty="0">
              <a:latin typeface="Times New Roman" panose="02020603050405020304" pitchFamily="18" charset="0"/>
              <a:ea typeface="Times New Roman" panose="02020603050405020304" pitchFamily="18" charset="0"/>
            </a:endParaRPr>
          </a:p>
          <a:p>
            <a:pPr marL="226695" indent="-226695" algn="justLow">
              <a:lnSpc>
                <a:spcPct val="115000"/>
              </a:lnSpc>
              <a:tabLst>
                <a:tab pos="228600" algn="l"/>
              </a:tabLst>
            </a:pPr>
            <a:r>
              <a:rPr lang="en-US" b="1" dirty="0">
                <a:latin typeface="Simplified Arabic"/>
                <a:ea typeface="Times New Roman" panose="02020603050405020304" pitchFamily="18" charset="0"/>
              </a:rPr>
              <a:t>- </a:t>
            </a:r>
            <a:r>
              <a:rPr lang="ar-SA" b="1" dirty="0">
                <a:latin typeface="Times New Roman" panose="02020603050405020304" pitchFamily="18" charset="0"/>
                <a:ea typeface="Times New Roman" panose="02020603050405020304" pitchFamily="18" charset="0"/>
                <a:cs typeface="Simplified Arabic"/>
              </a:rPr>
              <a:t> مهارة عقلية معرفية، وتتحقق عن طريق إدراك التلاميذ الأسس العلمية التي تبنى عليها صحة الكلام وسلامة التعبير</a:t>
            </a:r>
            <a:r>
              <a:rPr lang="en-US" b="1" dirty="0">
                <a:latin typeface="Simplified Arabic"/>
                <a:ea typeface="Times New Roman" panose="02020603050405020304" pitchFamily="18" charset="0"/>
              </a:rPr>
              <a:t>.</a:t>
            </a:r>
            <a:endParaRPr lang="en-US" sz="1600" dirty="0">
              <a:latin typeface="Times New Roman" panose="02020603050405020304" pitchFamily="18" charset="0"/>
              <a:ea typeface="Times New Roman" panose="02020603050405020304" pitchFamily="18" charset="0"/>
            </a:endParaRPr>
          </a:p>
          <a:p>
            <a:pPr marL="226695" indent="-226695" algn="justLow">
              <a:lnSpc>
                <a:spcPct val="115000"/>
              </a:lnSpc>
              <a:tabLst>
                <a:tab pos="228600" algn="l"/>
              </a:tabLst>
            </a:pPr>
            <a:r>
              <a:rPr lang="en-US" b="1" dirty="0">
                <a:latin typeface="Simplified Arabic"/>
                <a:ea typeface="Times New Roman" panose="02020603050405020304" pitchFamily="18" charset="0"/>
              </a:rPr>
              <a:t>- </a:t>
            </a:r>
            <a:r>
              <a:rPr lang="ar-SA" b="1" dirty="0">
                <a:latin typeface="Times New Roman" panose="02020603050405020304" pitchFamily="18" charset="0"/>
                <a:ea typeface="Times New Roman" panose="02020603050405020304" pitchFamily="18" charset="0"/>
                <a:cs typeface="Simplified Arabic"/>
              </a:rPr>
              <a:t> مهارة التذوق بإدراك النواحي الجمالية في الأمثلة التي تختار لاستنباط القاعدة والتطبيق عليها </a:t>
            </a:r>
            <a:endParaRPr lang="en-US" sz="1600" dirty="0">
              <a:latin typeface="Times New Roman" panose="02020603050405020304" pitchFamily="18" charset="0"/>
              <a:ea typeface="Times New Roman" panose="02020603050405020304" pitchFamily="18" charset="0"/>
            </a:endParaRPr>
          </a:p>
          <a:p>
            <a:pPr>
              <a:lnSpc>
                <a:spcPct val="115000"/>
              </a:lnSpc>
            </a:pPr>
            <a:r>
              <a:rPr lang="ar-SA" sz="2400" b="1" dirty="0">
                <a:latin typeface="Calibri" panose="020F0502020204030204" pitchFamily="34" charset="0"/>
                <a:ea typeface="Times New Roman" panose="02020603050405020304" pitchFamily="18"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86523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913775" y="502276"/>
            <a:ext cx="10123419" cy="116241"/>
          </a:xfrm>
        </p:spPr>
        <p:txBody>
          <a:bodyPr>
            <a:normAutofit fontScale="90000"/>
          </a:bodyPr>
          <a:lstStyle/>
          <a:p>
            <a:endParaRPr lang="ar-EG" dirty="0"/>
          </a:p>
        </p:txBody>
      </p:sp>
      <p:sp>
        <p:nvSpPr>
          <p:cNvPr id="3" name="عنصر نائب للمحتوى 2"/>
          <p:cNvSpPr>
            <a:spLocks noGrp="1"/>
          </p:cNvSpPr>
          <p:nvPr>
            <p:ph sz="quarter" idx="13"/>
          </p:nvPr>
        </p:nvSpPr>
        <p:spPr>
          <a:xfrm>
            <a:off x="913774" y="1159099"/>
            <a:ext cx="11012063" cy="5911401"/>
          </a:xfrm>
        </p:spPr>
        <p:txBody>
          <a:bodyPr>
            <a:normAutofit fontScale="92500" lnSpcReduction="10000"/>
          </a:bodyPr>
          <a:lstStyle/>
          <a:p>
            <a:pPr>
              <a:lnSpc>
                <a:spcPct val="115000"/>
              </a:lnSpc>
            </a:pPr>
            <a:r>
              <a:rPr lang="ar-SA" sz="2400" b="1" dirty="0">
                <a:latin typeface="Calibri" panose="020F0502020204030204" pitchFamily="34" charset="0"/>
                <a:ea typeface="Times New Roman" panose="02020603050405020304" pitchFamily="18"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sz="2400" b="1" dirty="0">
                <a:latin typeface="Calibri" panose="020F0502020204030204" pitchFamily="34" charset="0"/>
                <a:ea typeface="Times New Roman" panose="02020603050405020304" pitchFamily="18" charset="0"/>
                <a:cs typeface="Simplified Arabic"/>
              </a:rPr>
              <a:t>أهداف تدريس </a:t>
            </a:r>
            <a:r>
              <a:rPr lang="ar-SA" sz="2400" b="1" dirty="0">
                <a:latin typeface="Calibri" panose="020F0502020204030204" pitchFamily="34" charset="0"/>
                <a:ea typeface="Calibri" panose="020F0502020204030204" pitchFamily="34" charset="0"/>
                <a:cs typeface="Simplified Arabic"/>
              </a:rPr>
              <a:t>القواعد النحوية</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Low">
              <a:lnSpc>
                <a:spcPct val="115000"/>
              </a:lnSpc>
            </a:pPr>
            <a:r>
              <a:rPr lang="ar-SA" b="1" dirty="0">
                <a:latin typeface="Calibri" panose="020F0502020204030204" pitchFamily="34" charset="0"/>
                <a:ea typeface="Times New Roman" panose="02020603050405020304" pitchFamily="18" charset="0"/>
                <a:cs typeface="Simplified Arabic"/>
              </a:rPr>
              <a:t>دراسة القواعد النحوية ينبغي أن تكون محققة لمجموعة من الأهداف النظرية والسلوكية نجملها في الآتي</a:t>
            </a:r>
            <a:r>
              <a:rPr lang="en-US" b="1" dirty="0">
                <a:latin typeface="Simplified Arabic"/>
                <a:ea typeface="Times New Roman" panose="02020603050405020304" pitchFamily="18" charset="0"/>
                <a:cs typeface="Arial" panose="020B0604020202020204" pitchFamily="34" charset="0"/>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indent="-304800" algn="justLow">
              <a:lnSpc>
                <a:spcPct val="115000"/>
              </a:lnSpc>
              <a:tabLst>
                <a:tab pos="304800" algn="l"/>
              </a:tabLst>
            </a:pPr>
            <a:r>
              <a:rPr lang="ar-SA" dirty="0">
                <a:latin typeface="Calibri" panose="020F0502020204030204" pitchFamily="34" charset="0"/>
                <a:ea typeface="Times New Roman" panose="02020603050405020304" pitchFamily="18" charset="0"/>
                <a:cs typeface="Simplified Arabic"/>
              </a:rPr>
              <a:t>1 - تعليم تعميمات شاملة تعتبر ضوابط يمكن استعمالها في المواقف المماثلة في الاستعمالات اللغوية</a:t>
            </a:r>
            <a:r>
              <a:rPr lang="en-US" dirty="0">
                <a:latin typeface="Simplified Arabic"/>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indent="-304800" algn="justLow">
              <a:lnSpc>
                <a:spcPct val="115000"/>
              </a:lnSpc>
              <a:tabLst>
                <a:tab pos="304800" algn="l"/>
              </a:tabLst>
            </a:pPr>
            <a:r>
              <a:rPr lang="ar-SA" dirty="0">
                <a:latin typeface="Calibri" panose="020F0502020204030204" pitchFamily="34" charset="0"/>
                <a:ea typeface="Times New Roman" panose="02020603050405020304" pitchFamily="18" charset="0"/>
                <a:cs typeface="Simplified Arabic"/>
              </a:rPr>
              <a:t>2 - تكوين عادات لغوية صحيحة لدى التلاميذ وتدريبهم على استعمال الألفاظ والجمل والعبارات استعمالا سليما</a:t>
            </a:r>
            <a:r>
              <a:rPr lang="en-US" dirty="0">
                <a:latin typeface="Simplified Arabic"/>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indent="-304800" algn="justLow">
              <a:lnSpc>
                <a:spcPct val="115000"/>
              </a:lnSpc>
              <a:tabLst>
                <a:tab pos="304800" algn="l"/>
              </a:tabLst>
            </a:pPr>
            <a:r>
              <a:rPr lang="ar-SA" dirty="0">
                <a:latin typeface="Calibri" panose="020F0502020204030204" pitchFamily="34" charset="0"/>
                <a:ea typeface="Times New Roman" panose="02020603050405020304" pitchFamily="18" charset="0"/>
                <a:cs typeface="Simplified Arabic"/>
              </a:rPr>
              <a:t>3 - معالجة الأخطاء التي تشيع في استعمالات التلاميذ اللغوية</a:t>
            </a:r>
            <a:r>
              <a:rPr lang="en-US" dirty="0">
                <a:latin typeface="Simplified Arabic"/>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indent="-304800" algn="justLow">
              <a:lnSpc>
                <a:spcPct val="115000"/>
              </a:lnSpc>
              <a:tabLst>
                <a:tab pos="304800" algn="l"/>
              </a:tabLst>
            </a:pPr>
            <a:r>
              <a:rPr lang="ar-SA" dirty="0">
                <a:latin typeface="Calibri" panose="020F0502020204030204" pitchFamily="34" charset="0"/>
                <a:ea typeface="Times New Roman" panose="02020603050405020304" pitchFamily="18" charset="0"/>
                <a:cs typeface="Simplified Arabic"/>
              </a:rPr>
              <a:t>4 - فهم اللغة التي تتناقلها الأجيال ومعرفة الأسس التي تحكمها مما ييسر إدراك المعاني بسهولة والتعبير عنها بوضوح وسلاسة</a:t>
            </a:r>
            <a:r>
              <a:rPr lang="en-US" dirty="0">
                <a:latin typeface="Simplified Arabic"/>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indent="-304800" algn="justLow">
              <a:lnSpc>
                <a:spcPct val="115000"/>
              </a:lnSpc>
              <a:tabLst>
                <a:tab pos="304800" algn="l"/>
              </a:tabLst>
            </a:pPr>
            <a:r>
              <a:rPr lang="ar-SA" dirty="0">
                <a:latin typeface="Calibri" panose="020F0502020204030204" pitchFamily="34" charset="0"/>
                <a:ea typeface="Times New Roman" panose="02020603050405020304" pitchFamily="18" charset="0"/>
                <a:cs typeface="Simplified Arabic"/>
              </a:rPr>
              <a:t>5 - زيادة المفردات اللغوية لدى التلاميذ بفضل ما يدرسونه من الأمثلة والشواهد والتراكيب الصحيحة</a:t>
            </a:r>
            <a:r>
              <a:rPr lang="en-US" dirty="0">
                <a:latin typeface="Simplified Arabic"/>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indent="-304800" algn="justLow">
              <a:lnSpc>
                <a:spcPct val="115000"/>
              </a:lnSpc>
              <a:tabLst>
                <a:tab pos="304800" algn="l"/>
              </a:tabLst>
            </a:pPr>
            <a:r>
              <a:rPr lang="ar-SA" dirty="0">
                <a:latin typeface="Calibri" panose="020F0502020204030204" pitchFamily="34" charset="0"/>
                <a:ea typeface="Times New Roman" panose="02020603050405020304" pitchFamily="18" charset="0"/>
                <a:cs typeface="Simplified Arabic"/>
              </a:rPr>
              <a:t>6 - تنمية قدرة التلاميذ على النقد والتمييز بين الخطأ والصواب لما يسمعونه أو يقرؤونه لما في دراسة النحو من تحليل الألفاظ والأساليب ومعرفة العلاقات بينها وبين معانيها وأساليب الركاكة أو الجودة وفهم وظائف الكلمات والأساليب</a:t>
            </a:r>
            <a:r>
              <a:rPr lang="en-US" dirty="0">
                <a:latin typeface="Simplified Arabic"/>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indent="-304800" algn="justLow">
              <a:lnSpc>
                <a:spcPct val="115000"/>
              </a:lnSpc>
              <a:tabLst>
                <a:tab pos="304800" algn="l"/>
              </a:tabLst>
            </a:pPr>
            <a:r>
              <a:rPr lang="ar-SA" dirty="0">
                <a:latin typeface="Calibri" panose="020F0502020204030204" pitchFamily="34" charset="0"/>
                <a:ea typeface="Times New Roman" panose="02020603050405020304" pitchFamily="18" charset="0"/>
                <a:cs typeface="Simplified Arabic"/>
              </a:rPr>
              <a:t>7 - تدريب العقل على التفكير المنظم والاستنتاجات الصحيحة والربط الدقيق والموازنة السليمة حيث لا تخلو دراسة النحو من هذه المهارات</a:t>
            </a:r>
            <a:r>
              <a:rPr lang="en-US" dirty="0">
                <a:latin typeface="Simplified Arabic"/>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indent="-304800" algn="justLow">
              <a:lnSpc>
                <a:spcPct val="115000"/>
              </a:lnSpc>
              <a:tabLst>
                <a:tab pos="304800" algn="l"/>
              </a:tabLst>
            </a:pPr>
            <a:r>
              <a:rPr lang="ar-SA" dirty="0">
                <a:latin typeface="Calibri" panose="020F0502020204030204" pitchFamily="34" charset="0"/>
                <a:ea typeface="Times New Roman" panose="02020603050405020304" pitchFamily="18" charset="0"/>
                <a:cs typeface="Simplified Arabic"/>
              </a:rPr>
              <a:t>8 - كما أن دراسة النحو توثق العلاقة بين الأجيال المختلفة وتراثهم الإسلامي الضخم منذ صدر الإسلام حتى الوقت الحال.</a:t>
            </a:r>
            <a:endParaRPr lang="en-US" sz="1400" dirty="0">
              <a:latin typeface="Calibri" panose="020F0502020204030204" pitchFamily="34" charset="0"/>
              <a:ea typeface="Calibri" panose="020F0502020204030204" pitchFamily="34" charset="0"/>
              <a:cs typeface="Arial" panose="020B0604020202020204" pitchFamily="34" charset="0"/>
            </a:endParaRPr>
          </a:p>
          <a:p>
            <a:pPr indent="457200" algn="justLow">
              <a:lnSpc>
                <a:spcPct val="115000"/>
              </a:lnSpc>
            </a:pPr>
            <a:r>
              <a:rPr lang="ar-SA" dirty="0">
                <a:latin typeface="Calibri" panose="020F0502020204030204" pitchFamily="34" charset="0"/>
                <a:ea typeface="Times New Roman" panose="02020603050405020304" pitchFamily="18" charset="0"/>
                <a:cs typeface="Simplified Arabic"/>
              </a:rPr>
              <a:t>و هذه الأهداف يمكن أن تساعد في التعبير السليم حديثا وكتابه وفى الفهم السليم قراءة واستماعا، حتى تصدر اللغة عن المتكلم أو الكاتب بطريقة تلقائية تؤثر في السامع أو القارئ، تأثيراً يؤدى وظيفتها. </a:t>
            </a:r>
            <a:endParaRPr lang="en-US" sz="1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95790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913775" y="437882"/>
            <a:ext cx="10411049" cy="180635"/>
          </a:xfrm>
        </p:spPr>
        <p:txBody>
          <a:bodyPr>
            <a:normAutofit fontScale="90000"/>
          </a:bodyPr>
          <a:lstStyle/>
          <a:p>
            <a:endParaRPr lang="ar-EG" dirty="0"/>
          </a:p>
        </p:txBody>
      </p:sp>
      <p:sp>
        <p:nvSpPr>
          <p:cNvPr id="3" name="عنصر نائب للمحتوى 2"/>
          <p:cNvSpPr>
            <a:spLocks noGrp="1"/>
          </p:cNvSpPr>
          <p:nvPr>
            <p:ph sz="quarter" idx="13"/>
          </p:nvPr>
        </p:nvSpPr>
        <p:spPr>
          <a:xfrm>
            <a:off x="960998" y="772732"/>
            <a:ext cx="11003475" cy="6085268"/>
          </a:xfrm>
        </p:spPr>
        <p:txBody>
          <a:bodyPr/>
          <a:lstStyle/>
          <a:p>
            <a:pPr>
              <a:lnSpc>
                <a:spcPct val="115000"/>
              </a:lnSpc>
            </a:pPr>
            <a:r>
              <a:rPr lang="ar-SA" sz="2400" b="1" dirty="0">
                <a:latin typeface="Calibri" panose="020F0502020204030204" pitchFamily="34" charset="0"/>
                <a:ea typeface="Times New Roman" panose="02020603050405020304" pitchFamily="18" charset="0"/>
                <a:cs typeface="Simplified Arabic"/>
              </a:rPr>
              <a:t>أسس تدريس القواعد النحوية</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EG" dirty="0">
                <a:latin typeface="Calibri" panose="020F0502020204030204" pitchFamily="34" charset="0"/>
                <a:ea typeface="Times New Roman" panose="02020603050405020304" pitchFamily="18" charset="0"/>
                <a:cs typeface="Simplified Arabic"/>
              </a:rPr>
              <a:t>1 –</a:t>
            </a:r>
            <a:r>
              <a:rPr lang="ar-SA" dirty="0">
                <a:latin typeface="Calibri" panose="020F0502020204030204" pitchFamily="34" charset="0"/>
                <a:ea typeface="Times New Roman" panose="02020603050405020304" pitchFamily="18" charset="0"/>
                <a:cs typeface="Simplified Arabic"/>
              </a:rPr>
              <a:t> الاتجاه إلى تعليم قواعد النحو الوظيفية؛ والمقصود بذلك هو أن نتخير من النحو ما له صلة وثيقة بالأساليب التي تواجه التلاميذ في الحياة العامة</a:t>
            </a:r>
            <a:r>
              <a:rPr lang="ar-EG" dirty="0">
                <a:latin typeface="Calibri" panose="020F0502020204030204" pitchFamily="34" charset="0"/>
                <a:ea typeface="Times New Roman" panose="02020603050405020304" pitchFamily="18" charset="0"/>
                <a:cs typeface="Simplified Arabic"/>
              </a:rPr>
              <a:t>. </a:t>
            </a:r>
            <a:r>
              <a:rPr lang="ar-SA" dirty="0">
                <a:latin typeface="Calibri" panose="020F0502020204030204" pitchFamily="34" charset="0"/>
                <a:ea typeface="Times New Roman" panose="02020603050405020304" pitchFamily="18" charset="0"/>
                <a:cs typeface="Simplified Arabic"/>
              </a:rPr>
              <a:t>أو التي يستخدمها بصفة مستمرة في قضاء حاجاته تحدثاً وكتابة</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EG" dirty="0">
                <a:latin typeface="Calibri" panose="020F0502020204030204" pitchFamily="34" charset="0"/>
                <a:ea typeface="Times New Roman" panose="02020603050405020304" pitchFamily="18" charset="0"/>
                <a:cs typeface="Simplified Arabic"/>
              </a:rPr>
              <a:t>2 –</a:t>
            </a:r>
            <a:r>
              <a:rPr lang="ar-SA" dirty="0">
                <a:latin typeface="Calibri" panose="020F0502020204030204" pitchFamily="34" charset="0"/>
                <a:ea typeface="Times New Roman" panose="02020603050405020304" pitchFamily="18" charset="0"/>
                <a:cs typeface="Simplified Arabic"/>
              </a:rPr>
              <a:t> استغلال الدافعية لدى المتعلم</a:t>
            </a:r>
            <a:r>
              <a:rPr lang="ar-EG" dirty="0">
                <a:latin typeface="Calibri" panose="020F0502020204030204" pitchFamily="34" charset="0"/>
                <a:ea typeface="Times New Roman" panose="02020603050405020304" pitchFamily="18" charset="0"/>
                <a:cs typeface="Simplified Arabic"/>
              </a:rPr>
              <a:t>. </a:t>
            </a:r>
            <a:r>
              <a:rPr lang="ar-SA" dirty="0">
                <a:latin typeface="Calibri" panose="020F0502020204030204" pitchFamily="34" charset="0"/>
                <a:ea typeface="Times New Roman" panose="02020603050405020304" pitchFamily="18" charset="0"/>
                <a:cs typeface="Simplified Arabic"/>
              </a:rPr>
              <a:t>ولا شك أن هذه الدافعية تساعده على تعلم القواعد وفهمها</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EG" dirty="0">
                <a:latin typeface="Calibri" panose="020F0502020204030204" pitchFamily="34" charset="0"/>
                <a:ea typeface="Times New Roman" panose="02020603050405020304" pitchFamily="18" charset="0"/>
                <a:cs typeface="Simplified Arabic"/>
              </a:rPr>
              <a:t>3 –</a:t>
            </a:r>
            <a:r>
              <a:rPr lang="ar-SA" dirty="0">
                <a:latin typeface="Calibri" panose="020F0502020204030204" pitchFamily="34" charset="0"/>
                <a:ea typeface="Times New Roman" panose="02020603050405020304" pitchFamily="18" charset="0"/>
                <a:cs typeface="Simplified Arabic"/>
              </a:rPr>
              <a:t> تدريس القواعد في إطار الأساليب التي فقي محيط المتعلم وفي دائرته، والتي تربطه بواقع حياته</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4 –</a:t>
            </a:r>
            <a:r>
              <a:rPr lang="ar-SA" dirty="0">
                <a:latin typeface="Calibri" panose="020F0502020204030204" pitchFamily="34" charset="0"/>
                <a:ea typeface="Times New Roman" panose="02020603050405020304" pitchFamily="18" charset="0"/>
                <a:cs typeface="Simplified Arabic"/>
              </a:rPr>
              <a:t> البعد بالمنهج عن الترتيب التقليدي في معالجة مشكلات النحو وتخليصه من الشوائب التي لا تفيد التلاميذ</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5 –</a:t>
            </a:r>
            <a:r>
              <a:rPr lang="ar-SA" dirty="0">
                <a:latin typeface="Calibri" panose="020F0502020204030204" pitchFamily="34" charset="0"/>
                <a:ea typeface="Times New Roman" panose="02020603050405020304" pitchFamily="18" charset="0"/>
                <a:cs typeface="Simplified Arabic"/>
              </a:rPr>
              <a:t>الاهتمام بالموقف التعليمي والوسائل المعينة، وطريقة التدريس، والجو المدرسي، والنشاط السائد</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6 –</a:t>
            </a:r>
            <a:r>
              <a:rPr lang="ar-SA" dirty="0">
                <a:latin typeface="Calibri" panose="020F0502020204030204" pitchFamily="34" charset="0"/>
                <a:ea typeface="Times New Roman" panose="02020603050405020304" pitchFamily="18" charset="0"/>
                <a:cs typeface="Simplified Arabic"/>
              </a:rPr>
              <a:t> ضبط الكتب النحوية بالشكل نصاً وشرحاً وقاعدة، تسهيلاً لمهمة المعلم والمتعلم</a:t>
            </a:r>
            <a:r>
              <a:rPr lang="ar-EG" dirty="0">
                <a:latin typeface="Calibri" panose="020F0502020204030204" pitchFamily="34" charset="0"/>
                <a:ea typeface="Times New Roman" panose="02020603050405020304" pitchFamily="18"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7 –</a:t>
            </a:r>
            <a:r>
              <a:rPr lang="ar-SA" dirty="0">
                <a:latin typeface="Calibri" panose="020F0502020204030204" pitchFamily="34" charset="0"/>
                <a:ea typeface="Times New Roman" panose="02020603050405020304" pitchFamily="18" charset="0"/>
                <a:cs typeface="Simplified Arabic"/>
              </a:rPr>
              <a:t> تخصيص وقت كاف للتدريبات النحوية</a:t>
            </a:r>
            <a:r>
              <a:rPr lang="ar-EG" dirty="0">
                <a:latin typeface="Calibri" panose="020F0502020204030204" pitchFamily="34" charset="0"/>
                <a:ea typeface="Times New Roman" panose="02020603050405020304" pitchFamily="18"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8 –</a:t>
            </a:r>
            <a:r>
              <a:rPr lang="ar-SA" dirty="0">
                <a:latin typeface="Calibri" panose="020F0502020204030204" pitchFamily="34" charset="0"/>
                <a:ea typeface="Times New Roman" panose="02020603050405020304" pitchFamily="18" charset="0"/>
                <a:cs typeface="Simplified Arabic"/>
              </a:rPr>
              <a:t> التدرج في نوعية الأمثلة المستخدمة في كتب القواعد انطلاقاً من الخبرة المباشرة للمتعلمين</a:t>
            </a:r>
            <a:r>
              <a:rPr lang="ar-EG" dirty="0">
                <a:latin typeface="Calibri" panose="020F0502020204030204" pitchFamily="34" charset="0"/>
                <a:ea typeface="Times New Roman" panose="02020603050405020304" pitchFamily="18"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r>
              <a:rPr lang="ar-EG" dirty="0">
                <a:ea typeface="Times New Roman" panose="02020603050405020304" pitchFamily="18" charset="0"/>
                <a:cs typeface="Simplified Arabic"/>
              </a:rPr>
              <a:t>9 –</a:t>
            </a:r>
            <a:r>
              <a:rPr lang="ar-SA" dirty="0">
                <a:ea typeface="Times New Roman" panose="02020603050405020304" pitchFamily="18" charset="0"/>
                <a:cs typeface="Simplified Arabic"/>
              </a:rPr>
              <a:t> الإكثار من التدريبات الشفوية والكتابية</a:t>
            </a:r>
            <a:endParaRPr lang="ar-EG" dirty="0"/>
          </a:p>
        </p:txBody>
      </p:sp>
    </p:spTree>
    <p:extLst>
      <p:ext uri="{BB962C8B-B14F-4D97-AF65-F5344CB8AC3E}">
        <p14:creationId xmlns:p14="http://schemas.microsoft.com/office/powerpoint/2010/main" val="2482324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913776" y="476518"/>
            <a:ext cx="10110540" cy="141999"/>
          </a:xfrm>
        </p:spPr>
        <p:txBody>
          <a:bodyPr>
            <a:normAutofit fontScale="90000"/>
          </a:bodyPr>
          <a:lstStyle/>
          <a:p>
            <a:endParaRPr lang="ar-EG" dirty="0"/>
          </a:p>
        </p:txBody>
      </p:sp>
      <p:sp>
        <p:nvSpPr>
          <p:cNvPr id="3" name="عنصر نائب للمحتوى 2"/>
          <p:cNvSpPr>
            <a:spLocks noGrp="1"/>
          </p:cNvSpPr>
          <p:nvPr>
            <p:ph sz="quarter" idx="13"/>
          </p:nvPr>
        </p:nvSpPr>
        <p:spPr>
          <a:xfrm>
            <a:off x="913773" y="746976"/>
            <a:ext cx="10535545" cy="6111024"/>
          </a:xfrm>
        </p:spPr>
        <p:txBody>
          <a:bodyPr/>
          <a:lstStyle/>
          <a:p>
            <a:pPr algn="just">
              <a:lnSpc>
                <a:spcPct val="115000"/>
              </a:lnSpc>
            </a:pPr>
            <a:r>
              <a:rPr lang="ar-SA" b="1" dirty="0">
                <a:latin typeface="Calibri" panose="020F0502020204030204" pitchFamily="34" charset="0"/>
                <a:ea typeface="Times New Roman" panose="02020603050405020304" pitchFamily="18" charset="0"/>
                <a:cs typeface="Simplified Arabic"/>
              </a:rPr>
              <a:t>أولا</a:t>
            </a:r>
            <a:r>
              <a:rPr lang="ar-EG" b="1" dirty="0">
                <a:latin typeface="Calibri" panose="020F0502020204030204" pitchFamily="34" charset="0"/>
                <a:ea typeface="Times New Roman" panose="02020603050405020304" pitchFamily="18" charset="0"/>
                <a:cs typeface="Simplified Arabic"/>
              </a:rPr>
              <a:t>: </a:t>
            </a:r>
            <a:r>
              <a:rPr lang="ar-SA" b="1" dirty="0">
                <a:latin typeface="Calibri" panose="020F0502020204030204" pitchFamily="34" charset="0"/>
                <a:ea typeface="Times New Roman" panose="02020603050405020304" pitchFamily="18" charset="0"/>
                <a:cs typeface="Simplified Arabic"/>
              </a:rPr>
              <a:t>الطريقة القياسية</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SA" dirty="0">
                <a:latin typeface="Calibri" panose="020F0502020204030204" pitchFamily="34" charset="0"/>
                <a:ea typeface="Times New Roman" panose="02020603050405020304" pitchFamily="18" charset="0"/>
                <a:cs typeface="Simplified Arabic"/>
              </a:rPr>
              <a:t>وتسمى أحيانا طريقة القاعدة ثم الأمثلة تبدا هذه الطريقة بعرض القاعدة ثم تعرض الأمثلة بعد ذلك لتوضيح القاعدة</a:t>
            </a:r>
            <a:r>
              <a:rPr lang="ar-EG" dirty="0">
                <a:latin typeface="Calibri" panose="020F0502020204030204" pitchFamily="34" charset="0"/>
                <a:ea typeface="Times New Roman" panose="02020603050405020304" pitchFamily="18" charset="0"/>
                <a:cs typeface="Simplified Arabic"/>
              </a:rPr>
              <a:t>. </a:t>
            </a:r>
            <a:r>
              <a:rPr lang="ar-SA" dirty="0">
                <a:latin typeface="Calibri" panose="020F0502020204030204" pitchFamily="34" charset="0"/>
                <a:ea typeface="Times New Roman" panose="02020603050405020304" pitchFamily="18" charset="0"/>
                <a:cs typeface="Simplified Arabic"/>
              </a:rPr>
              <a:t>ومعنى هذا إن الذهن ينتقل فيها من الكل إلي الجزء</a:t>
            </a:r>
            <a:r>
              <a:rPr lang="ar-EG" dirty="0">
                <a:latin typeface="Calibri" panose="020F0502020204030204" pitchFamily="34" charset="0"/>
                <a:ea typeface="Times New Roman" panose="02020603050405020304" pitchFamily="18" charset="0"/>
                <a:cs typeface="Simplified Arabic"/>
              </a:rPr>
              <a:t>. </a:t>
            </a:r>
            <a:r>
              <a:rPr lang="ar-SA" dirty="0">
                <a:latin typeface="Calibri" panose="020F0502020204030204" pitchFamily="34" charset="0"/>
                <a:ea typeface="Times New Roman" panose="02020603050405020304" pitchFamily="18" charset="0"/>
                <a:cs typeface="Simplified Arabic"/>
              </a:rPr>
              <a:t>وتأتي فكرة القياس في هذه الطريقة من حيث فهم التلاميذ للقاعدة ووضوحها في أذهانهم ومن ثم يقيس المعلم أو التلاميذ الأمثلة الجديدة الغامضة على الأمثلة الأخرى الواضحة وتطبيق القاعدة عليها</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SA" b="1" dirty="0">
                <a:latin typeface="Calibri" panose="020F0502020204030204" pitchFamily="34" charset="0"/>
                <a:ea typeface="Times New Roman" panose="02020603050405020304" pitchFamily="18" charset="0"/>
                <a:cs typeface="Simplified Arabic"/>
              </a:rPr>
              <a:t>مميزات الطريقة القياسية</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1 –</a:t>
            </a:r>
            <a:r>
              <a:rPr lang="ar-SA" dirty="0">
                <a:latin typeface="Calibri" panose="020F0502020204030204" pitchFamily="34" charset="0"/>
                <a:ea typeface="Times New Roman" panose="02020603050405020304" pitchFamily="18" charset="0"/>
                <a:cs typeface="Simplified Arabic"/>
              </a:rPr>
              <a:t> سهلة في الأداء</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2 –</a:t>
            </a:r>
            <a:r>
              <a:rPr lang="ar-SA" dirty="0">
                <a:latin typeface="Calibri" panose="020F0502020204030204" pitchFamily="34" charset="0"/>
                <a:ea typeface="Times New Roman" panose="02020603050405020304" pitchFamily="18" charset="0"/>
                <a:cs typeface="Simplified Arabic"/>
              </a:rPr>
              <a:t> تتسم بالسرعة في الوصول إلى القاعدة</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SA" b="1" dirty="0">
                <a:latin typeface="Calibri" panose="020F0502020204030204" pitchFamily="34" charset="0"/>
                <a:ea typeface="Times New Roman" panose="02020603050405020304" pitchFamily="18" charset="0"/>
                <a:cs typeface="Simplified Arabic"/>
              </a:rPr>
              <a:t>عيوب الطريقة القياسية</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1 - </a:t>
            </a:r>
            <a:r>
              <a:rPr lang="ar-SA" dirty="0">
                <a:latin typeface="Calibri" panose="020F0502020204030204" pitchFamily="34" charset="0"/>
                <a:ea typeface="Times New Roman" panose="02020603050405020304" pitchFamily="18" charset="0"/>
                <a:cs typeface="Simplified Arabic"/>
              </a:rPr>
              <a:t>أنها تعود التلاميذ على الحفظ والمحاكاة العمياء</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2 - </a:t>
            </a:r>
            <a:r>
              <a:rPr lang="ar-SA" dirty="0">
                <a:latin typeface="Calibri" panose="020F0502020204030204" pitchFamily="34" charset="0"/>
                <a:ea typeface="Times New Roman" panose="02020603050405020304" pitchFamily="18" charset="0"/>
                <a:cs typeface="Simplified Arabic"/>
              </a:rPr>
              <a:t>عدم الاعتماد على النفس والاستقلال في البحث</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3 - </a:t>
            </a:r>
            <a:r>
              <a:rPr lang="ar-SA" dirty="0">
                <a:latin typeface="Calibri" panose="020F0502020204030204" pitchFamily="34" charset="0"/>
                <a:ea typeface="Times New Roman" panose="02020603050405020304" pitchFamily="18" charset="0"/>
                <a:cs typeface="Simplified Arabic"/>
              </a:rPr>
              <a:t>تضعف فيهم القدرة على الابتكار والتجديد</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4 - </a:t>
            </a:r>
            <a:r>
              <a:rPr lang="ar-SA" dirty="0">
                <a:latin typeface="Calibri" panose="020F0502020204030204" pitchFamily="34" charset="0"/>
                <a:ea typeface="Times New Roman" panose="02020603050405020304" pitchFamily="18" charset="0"/>
                <a:cs typeface="Simplified Arabic"/>
              </a:rPr>
              <a:t>أنها تبدا بالصعب وتنتهي بالسهل</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91135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913775" y="476518"/>
            <a:ext cx="10187814" cy="90485"/>
          </a:xfrm>
        </p:spPr>
        <p:txBody>
          <a:bodyPr>
            <a:normAutofit fontScale="90000"/>
          </a:bodyPr>
          <a:lstStyle/>
          <a:p>
            <a:endParaRPr lang="ar-EG" dirty="0"/>
          </a:p>
        </p:txBody>
      </p:sp>
      <p:sp>
        <p:nvSpPr>
          <p:cNvPr id="3" name="عنصر نائب للمحتوى 2"/>
          <p:cNvSpPr>
            <a:spLocks noGrp="1"/>
          </p:cNvSpPr>
          <p:nvPr>
            <p:ph sz="quarter" idx="13"/>
          </p:nvPr>
        </p:nvSpPr>
        <p:spPr>
          <a:xfrm>
            <a:off x="913775" y="837127"/>
            <a:ext cx="11087189" cy="5885644"/>
          </a:xfrm>
        </p:spPr>
        <p:txBody>
          <a:bodyPr/>
          <a:lstStyle/>
          <a:p>
            <a:pPr algn="just">
              <a:lnSpc>
                <a:spcPct val="115000"/>
              </a:lnSpc>
            </a:pPr>
            <a:r>
              <a:rPr lang="ar-SA" b="1" dirty="0">
                <a:latin typeface="Calibri" panose="020F0502020204030204" pitchFamily="34" charset="0"/>
                <a:ea typeface="Times New Roman" panose="02020603050405020304" pitchFamily="18" charset="0"/>
                <a:cs typeface="Simplified Arabic"/>
              </a:rPr>
              <a:t>ثانيا</a:t>
            </a:r>
            <a:r>
              <a:rPr lang="ar-EG" b="1" dirty="0">
                <a:latin typeface="Calibri" panose="020F0502020204030204" pitchFamily="34" charset="0"/>
                <a:ea typeface="Times New Roman" panose="02020603050405020304" pitchFamily="18" charset="0"/>
                <a:cs typeface="Simplified Arabic"/>
              </a:rPr>
              <a:t>: </a:t>
            </a:r>
            <a:r>
              <a:rPr lang="ar-SA" b="1" dirty="0">
                <a:latin typeface="Calibri" panose="020F0502020204030204" pitchFamily="34" charset="0"/>
                <a:ea typeface="Times New Roman" panose="02020603050405020304" pitchFamily="18" charset="0"/>
                <a:cs typeface="Simplified Arabic"/>
              </a:rPr>
              <a:t>الطريقة الاستنباطية </a:t>
            </a:r>
            <a:r>
              <a:rPr lang="ar-EG" b="1" dirty="0">
                <a:latin typeface="Calibri" panose="020F0502020204030204" pitchFamily="34" charset="0"/>
                <a:ea typeface="Times New Roman" panose="02020603050405020304" pitchFamily="18" charset="0"/>
                <a:cs typeface="Simplified Arabic"/>
              </a:rPr>
              <a:t>( </a:t>
            </a:r>
            <a:r>
              <a:rPr lang="ar-SA" b="1" dirty="0">
                <a:latin typeface="Calibri" panose="020F0502020204030204" pitchFamily="34" charset="0"/>
                <a:ea typeface="Times New Roman" panose="02020603050405020304" pitchFamily="18" charset="0"/>
                <a:cs typeface="Simplified Arabic"/>
              </a:rPr>
              <a:t>الاستقرائية </a:t>
            </a:r>
            <a:r>
              <a:rPr lang="ar-EG" b="1"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SA" b="1" dirty="0">
                <a:latin typeface="Calibri" panose="020F0502020204030204" pitchFamily="34" charset="0"/>
                <a:ea typeface="Times New Roman" panose="02020603050405020304" pitchFamily="18" charset="0"/>
                <a:cs typeface="Simplified Arabic"/>
              </a:rPr>
              <a:t>وتقوم هذه الطريقة على البدء بالأمثلة تشرح وتناقش ثم تستنبط منها القاعدة وعليها بنى </a:t>
            </a:r>
            <a:r>
              <a:rPr lang="ar-SA" b="1" dirty="0" err="1">
                <a:latin typeface="Calibri" panose="020F0502020204030204" pitchFamily="34" charset="0"/>
                <a:ea typeface="Times New Roman" panose="02020603050405020304" pitchFamily="18" charset="0"/>
                <a:cs typeface="Simplified Arabic"/>
              </a:rPr>
              <a:t>هربرت</a:t>
            </a:r>
            <a:r>
              <a:rPr lang="ar-SA" b="1" dirty="0">
                <a:latin typeface="Calibri" panose="020F0502020204030204" pitchFamily="34" charset="0"/>
                <a:ea typeface="Times New Roman" panose="02020603050405020304" pitchFamily="18" charset="0"/>
                <a:cs typeface="Simplified Arabic"/>
              </a:rPr>
              <a:t> خطواته الخمس المشهورة التي لا يزال العديد منا يعتمد عليها إلي اليوم وهي</a:t>
            </a:r>
            <a:r>
              <a:rPr lang="ar-EG" b="1"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1- </a:t>
            </a:r>
            <a:r>
              <a:rPr lang="ar-SA" dirty="0">
                <a:latin typeface="Calibri" panose="020F0502020204030204" pitchFamily="34" charset="0"/>
                <a:ea typeface="Times New Roman" panose="02020603050405020304" pitchFamily="18" charset="0"/>
                <a:cs typeface="Simplified Arabic"/>
              </a:rPr>
              <a:t>المقدمة أو التمهيد</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2- </a:t>
            </a:r>
            <a:r>
              <a:rPr lang="ar-SA" dirty="0">
                <a:latin typeface="Calibri" panose="020F0502020204030204" pitchFamily="34" charset="0"/>
                <a:ea typeface="Times New Roman" panose="02020603050405020304" pitchFamily="18" charset="0"/>
                <a:cs typeface="Simplified Arabic"/>
              </a:rPr>
              <a:t>عرض الأمثلة أو النص على السبورة أو على الورق مقوى وقراءة الأمثلة أو النص ومناقشة التلاميذ في معناها</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3- </a:t>
            </a:r>
            <a:r>
              <a:rPr lang="ar-SA" dirty="0">
                <a:latin typeface="Calibri" panose="020F0502020204030204" pitchFamily="34" charset="0"/>
                <a:ea typeface="Times New Roman" panose="02020603050405020304" pitchFamily="18" charset="0"/>
                <a:cs typeface="Simplified Arabic"/>
              </a:rPr>
              <a:t>الموازنة وتسمى الربط أو المناقشة وتناول الصفات المشتركة والمختلفة بين الجمل وتشمل الموازنة بين نوع الكلمة وعلاقتها ووظيفتها وموقعها بالنسبة لغيرها وعلامة إعرابها</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4- </a:t>
            </a:r>
            <a:r>
              <a:rPr lang="ar-SA" dirty="0">
                <a:latin typeface="Calibri" panose="020F0502020204030204" pitchFamily="34" charset="0"/>
                <a:ea typeface="Times New Roman" panose="02020603050405020304" pitchFamily="18" charset="0"/>
                <a:cs typeface="Simplified Arabic"/>
              </a:rPr>
              <a:t>استنباط القاعدة</a:t>
            </a:r>
            <a:r>
              <a:rPr lang="ar-EG" dirty="0">
                <a:latin typeface="Calibri" panose="020F0502020204030204" pitchFamily="34" charset="0"/>
                <a:ea typeface="Times New Roman" panose="02020603050405020304" pitchFamily="18" charset="0"/>
                <a:cs typeface="Simplified Arabic"/>
              </a:rPr>
              <a:t>: </a:t>
            </a:r>
            <a:r>
              <a:rPr lang="ar-SA" dirty="0">
                <a:latin typeface="Calibri" panose="020F0502020204030204" pitchFamily="34" charset="0"/>
                <a:ea typeface="Times New Roman" panose="02020603050405020304" pitchFamily="18" charset="0"/>
                <a:cs typeface="Simplified Arabic"/>
              </a:rPr>
              <a:t>من خلال المناقشة والموازنة ويشترك في استخدامها المعلم والتلاميذ وتكتب على السبورة بلغة سهلة</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r>
              <a:rPr lang="ar-EG" dirty="0">
                <a:ea typeface="Times New Roman" panose="02020603050405020304" pitchFamily="18" charset="0"/>
                <a:cs typeface="Simplified Arabic"/>
              </a:rPr>
              <a:t>5- </a:t>
            </a:r>
            <a:r>
              <a:rPr lang="ar-SA" dirty="0">
                <a:ea typeface="Times New Roman" panose="02020603050405020304" pitchFamily="18" charset="0"/>
                <a:cs typeface="Simplified Arabic"/>
              </a:rPr>
              <a:t>التطبيق على القاعدة وهذه الخطوة من الخطوات الهامة وينبغي أن تتنوع صور </a:t>
            </a:r>
            <a:endParaRPr lang="ar-EG" dirty="0"/>
          </a:p>
        </p:txBody>
      </p:sp>
    </p:spTree>
    <p:extLst>
      <p:ext uri="{BB962C8B-B14F-4D97-AF65-F5344CB8AC3E}">
        <p14:creationId xmlns:p14="http://schemas.microsoft.com/office/powerpoint/2010/main" val="4040741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913775" y="572798"/>
            <a:ext cx="10363825" cy="45719"/>
          </a:xfrm>
        </p:spPr>
        <p:txBody>
          <a:bodyPr>
            <a:normAutofit fontScale="90000"/>
          </a:bodyPr>
          <a:lstStyle/>
          <a:p>
            <a:endParaRPr lang="ar-EG" dirty="0"/>
          </a:p>
        </p:txBody>
      </p:sp>
      <p:sp>
        <p:nvSpPr>
          <p:cNvPr id="3" name="عنصر نائب للمحتوى 2"/>
          <p:cNvSpPr>
            <a:spLocks noGrp="1"/>
          </p:cNvSpPr>
          <p:nvPr>
            <p:ph sz="quarter" idx="13"/>
          </p:nvPr>
        </p:nvSpPr>
        <p:spPr>
          <a:xfrm>
            <a:off x="1411758" y="976174"/>
            <a:ext cx="10780242" cy="5881826"/>
          </a:xfrm>
        </p:spPr>
        <p:txBody>
          <a:bodyPr>
            <a:normAutofit fontScale="70000" lnSpcReduction="20000"/>
          </a:bodyPr>
          <a:lstStyle/>
          <a:p>
            <a:pPr algn="just">
              <a:lnSpc>
                <a:spcPct val="115000"/>
              </a:lnSpc>
            </a:pPr>
            <a:r>
              <a:rPr lang="ar-SA" b="1" dirty="0">
                <a:latin typeface="Calibri" panose="020F0502020204030204" pitchFamily="34" charset="0"/>
                <a:ea typeface="Times New Roman" panose="02020603050405020304" pitchFamily="18" charset="0"/>
                <a:cs typeface="Simplified Arabic"/>
              </a:rPr>
              <a:t>ثانيا</a:t>
            </a:r>
            <a:r>
              <a:rPr lang="ar-EG" b="1" dirty="0">
                <a:latin typeface="Calibri" panose="020F0502020204030204" pitchFamily="34" charset="0"/>
                <a:ea typeface="Times New Roman" panose="02020603050405020304" pitchFamily="18" charset="0"/>
                <a:cs typeface="Simplified Arabic"/>
              </a:rPr>
              <a:t>: </a:t>
            </a:r>
            <a:r>
              <a:rPr lang="ar-SA" b="1" dirty="0">
                <a:latin typeface="Calibri" panose="020F0502020204030204" pitchFamily="34" charset="0"/>
                <a:ea typeface="Times New Roman" panose="02020603050405020304" pitchFamily="18" charset="0"/>
                <a:cs typeface="Simplified Arabic"/>
              </a:rPr>
              <a:t>الطريقة الاستنباطية </a:t>
            </a:r>
            <a:r>
              <a:rPr lang="ar-EG" b="1" dirty="0">
                <a:latin typeface="Calibri" panose="020F0502020204030204" pitchFamily="34" charset="0"/>
                <a:ea typeface="Times New Roman" panose="02020603050405020304" pitchFamily="18" charset="0"/>
                <a:cs typeface="Simplified Arabic"/>
              </a:rPr>
              <a:t>( </a:t>
            </a:r>
            <a:r>
              <a:rPr lang="ar-SA" b="1" dirty="0">
                <a:latin typeface="Calibri" panose="020F0502020204030204" pitchFamily="34" charset="0"/>
                <a:ea typeface="Times New Roman" panose="02020603050405020304" pitchFamily="18" charset="0"/>
                <a:cs typeface="Simplified Arabic"/>
              </a:rPr>
              <a:t>الاستقرائية </a:t>
            </a:r>
            <a:r>
              <a:rPr lang="ar-EG" b="1"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SA" b="1" dirty="0">
                <a:latin typeface="Calibri" panose="020F0502020204030204" pitchFamily="34" charset="0"/>
                <a:ea typeface="Times New Roman" panose="02020603050405020304" pitchFamily="18" charset="0"/>
                <a:cs typeface="Simplified Arabic"/>
              </a:rPr>
              <a:t>وتقوم هذه الطريقة على البدء بالأمثلة تشرح وتناقش ثم تستنبط منها القاعدة وعليها بنى </a:t>
            </a:r>
            <a:r>
              <a:rPr lang="ar-SA" b="1" dirty="0" err="1">
                <a:latin typeface="Calibri" panose="020F0502020204030204" pitchFamily="34" charset="0"/>
                <a:ea typeface="Times New Roman" panose="02020603050405020304" pitchFamily="18" charset="0"/>
                <a:cs typeface="Simplified Arabic"/>
              </a:rPr>
              <a:t>هربرت</a:t>
            </a:r>
            <a:r>
              <a:rPr lang="ar-SA" b="1" dirty="0">
                <a:latin typeface="Calibri" panose="020F0502020204030204" pitchFamily="34" charset="0"/>
                <a:ea typeface="Times New Roman" panose="02020603050405020304" pitchFamily="18" charset="0"/>
                <a:cs typeface="Simplified Arabic"/>
              </a:rPr>
              <a:t> خطواته الخمس المشهورة التي لا يزال العديد منا يعتمد عليها إلي اليوم وهي</a:t>
            </a:r>
            <a:r>
              <a:rPr lang="ar-EG" b="1"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1- </a:t>
            </a:r>
            <a:r>
              <a:rPr lang="ar-SA" dirty="0">
                <a:latin typeface="Calibri" panose="020F0502020204030204" pitchFamily="34" charset="0"/>
                <a:ea typeface="Times New Roman" panose="02020603050405020304" pitchFamily="18" charset="0"/>
                <a:cs typeface="Simplified Arabic"/>
              </a:rPr>
              <a:t>المقدمة أو التمهيد</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2- </a:t>
            </a:r>
            <a:r>
              <a:rPr lang="ar-SA" dirty="0">
                <a:latin typeface="Calibri" panose="020F0502020204030204" pitchFamily="34" charset="0"/>
                <a:ea typeface="Times New Roman" panose="02020603050405020304" pitchFamily="18" charset="0"/>
                <a:cs typeface="Simplified Arabic"/>
              </a:rPr>
              <a:t>عرض الأمثلة أو النص على السبورة أو على الورق مقوى وقراءة الأمثلة أو النص ومناقشة التلاميذ في معناها</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3- </a:t>
            </a:r>
            <a:r>
              <a:rPr lang="ar-SA" dirty="0">
                <a:latin typeface="Calibri" panose="020F0502020204030204" pitchFamily="34" charset="0"/>
                <a:ea typeface="Times New Roman" panose="02020603050405020304" pitchFamily="18" charset="0"/>
                <a:cs typeface="Simplified Arabic"/>
              </a:rPr>
              <a:t>الموازنة وتسمى الربط أو المناقشة وتناول الصفات المشتركة والمختلفة بين الجمل وتشمل الموازنة بين نوع الكلمة وعلاقتها ووظيفتها وموقعها بالنسبة لغيرها وعلامة إعرابها</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4- </a:t>
            </a:r>
            <a:r>
              <a:rPr lang="ar-SA" dirty="0">
                <a:latin typeface="Calibri" panose="020F0502020204030204" pitchFamily="34" charset="0"/>
                <a:ea typeface="Times New Roman" panose="02020603050405020304" pitchFamily="18" charset="0"/>
                <a:cs typeface="Simplified Arabic"/>
              </a:rPr>
              <a:t>استنباط القاعدة</a:t>
            </a:r>
            <a:r>
              <a:rPr lang="ar-EG" dirty="0">
                <a:latin typeface="Calibri" panose="020F0502020204030204" pitchFamily="34" charset="0"/>
                <a:ea typeface="Times New Roman" panose="02020603050405020304" pitchFamily="18" charset="0"/>
                <a:cs typeface="Simplified Arabic"/>
              </a:rPr>
              <a:t>: </a:t>
            </a:r>
            <a:r>
              <a:rPr lang="ar-SA" dirty="0">
                <a:latin typeface="Calibri" panose="020F0502020204030204" pitchFamily="34" charset="0"/>
                <a:ea typeface="Times New Roman" panose="02020603050405020304" pitchFamily="18" charset="0"/>
                <a:cs typeface="Simplified Arabic"/>
              </a:rPr>
              <a:t>من خلال المناقشة والموازنة ويشترك في استخدامها المعلم والتلاميذ وتكتب على السبورة بلغة سهلة</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5- </a:t>
            </a:r>
            <a:r>
              <a:rPr lang="ar-SA" dirty="0">
                <a:latin typeface="Calibri" panose="020F0502020204030204" pitchFamily="34" charset="0"/>
                <a:ea typeface="Times New Roman" panose="02020603050405020304" pitchFamily="18" charset="0"/>
                <a:cs typeface="Simplified Arabic"/>
              </a:rPr>
              <a:t>التطبيق على القاعدة وهذه الخطوة من الخطوات الهامة وينبغي أن تتنوع صور التطبيق</a:t>
            </a:r>
            <a:r>
              <a:rPr lang="ar-EG" dirty="0">
                <a:latin typeface="Calibri" panose="020F0502020204030204" pitchFamily="34" charset="0"/>
                <a:ea typeface="Times New Roman" panose="02020603050405020304" pitchFamily="18" charset="0"/>
                <a:cs typeface="Simplified Arabic"/>
              </a:rPr>
              <a:t>.</a:t>
            </a:r>
            <a:br>
              <a:rPr lang="ar-EG" dirty="0">
                <a:latin typeface="Calibri" panose="020F0502020204030204" pitchFamily="34" charset="0"/>
                <a:ea typeface="Times New Roman" panose="02020603050405020304" pitchFamily="18" charset="0"/>
                <a:cs typeface="Simplified Arabic"/>
              </a:rPr>
            </a:br>
            <a:r>
              <a:rPr lang="ar-SA" sz="2400" b="1" dirty="0">
                <a:latin typeface="Calibri" panose="020F0502020204030204" pitchFamily="34" charset="0"/>
                <a:ea typeface="Times New Roman" panose="02020603050405020304" pitchFamily="18" charset="0"/>
                <a:cs typeface="Simplified Arabic"/>
              </a:rPr>
              <a:t>مميزات الطريقة الاستقرائية</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1 – </a:t>
            </a:r>
            <a:r>
              <a:rPr lang="ar-SA" dirty="0">
                <a:latin typeface="Calibri" panose="020F0502020204030204" pitchFamily="34" charset="0"/>
                <a:ea typeface="Times New Roman" panose="02020603050405020304" pitchFamily="18" charset="0"/>
                <a:cs typeface="Simplified Arabic"/>
              </a:rPr>
              <a:t>تشجع التلاميذ على التفكير والمشاركة في الدرس بصورة فعالة</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2 –</a:t>
            </a:r>
            <a:r>
              <a:rPr lang="ar-SA" dirty="0">
                <a:latin typeface="Calibri" panose="020F0502020204030204" pitchFamily="34" charset="0"/>
                <a:ea typeface="Times New Roman" panose="02020603050405020304" pitchFamily="18" charset="0"/>
                <a:cs typeface="Simplified Arabic"/>
              </a:rPr>
              <a:t> توصل التلاميذ إلى القاعدة تدريجياً مما يساعد معناها واضحاً، وبالتالي تطبيقها سهلاً وميسوراً</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SA" b="1" dirty="0">
                <a:latin typeface="Calibri" panose="020F0502020204030204" pitchFamily="34" charset="0"/>
                <a:ea typeface="Times New Roman" panose="02020603050405020304" pitchFamily="18" charset="0"/>
                <a:cs typeface="Simplified Arabic"/>
              </a:rPr>
              <a:t>عيوب الطريقة الاستقرائية</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1- </a:t>
            </a:r>
            <a:r>
              <a:rPr lang="ar-SA" dirty="0">
                <a:latin typeface="Calibri" panose="020F0502020204030204" pitchFamily="34" charset="0"/>
                <a:ea typeface="Times New Roman" panose="02020603050405020304" pitchFamily="18" charset="0"/>
                <a:cs typeface="Simplified Arabic"/>
              </a:rPr>
              <a:t>إنها بطيئة التعليم</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2- </a:t>
            </a:r>
            <a:r>
              <a:rPr lang="ar-SA" dirty="0">
                <a:latin typeface="Calibri" panose="020F0502020204030204" pitchFamily="34" charset="0"/>
                <a:ea typeface="Times New Roman" panose="02020603050405020304" pitchFamily="18" charset="0"/>
                <a:cs typeface="Simplified Arabic"/>
              </a:rPr>
              <a:t>قلة مشاركة التلاميذ في الدرس لان المعلم هو الذي يقدم للدرس ويوازن ويقارن بين أجزائه ويتولى صياغة الاستنتاج</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3- </a:t>
            </a:r>
            <a:r>
              <a:rPr lang="ar-SA" dirty="0">
                <a:latin typeface="Calibri" panose="020F0502020204030204" pitchFamily="34" charset="0"/>
                <a:ea typeface="Times New Roman" panose="02020603050405020304" pitchFamily="18" charset="0"/>
                <a:cs typeface="Simplified Arabic"/>
              </a:rPr>
              <a:t>تركيزها على العقل دون الجوانب الأخرى</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dirty="0">
                <a:latin typeface="Calibri" panose="020F0502020204030204" pitchFamily="34" charset="0"/>
                <a:ea typeface="Times New Roman" panose="02020603050405020304" pitchFamily="18" charset="0"/>
                <a:cs typeface="Simplified Arabic"/>
              </a:rPr>
              <a:t>4- </a:t>
            </a:r>
            <a:r>
              <a:rPr lang="ar-SA" dirty="0">
                <a:latin typeface="Calibri" panose="020F0502020204030204" pitchFamily="34" charset="0"/>
                <a:ea typeface="Times New Roman" panose="02020603050405020304" pitchFamily="18" charset="0"/>
                <a:cs typeface="Simplified Arabic"/>
              </a:rPr>
              <a:t>تعطيل قدرات المدرسين في التجديد والابتكار</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EG" sz="1600" dirty="0">
                <a:latin typeface="Calibri" panose="020F0502020204030204" pitchFamily="34" charset="0"/>
                <a:ea typeface="Times New Roman" panose="02020603050405020304" pitchFamily="18"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99461995"/>
      </p:ext>
    </p:extLst>
  </p:cSld>
  <p:clrMapOvr>
    <a:masterClrMapping/>
  </p:clrMapOvr>
</p:sld>
</file>

<file path=ppt/theme/theme1.xml><?xml version="1.0" encoding="utf-8"?>
<a:theme xmlns:a="http://schemas.openxmlformats.org/drawingml/2006/main" name="قطرة">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TM04033925[[fn=قطرة]]</Template>
  <TotalTime>24</TotalTime>
  <Words>1332</Words>
  <Application>Microsoft Office PowerPoint</Application>
  <PresentationFormat>شاشة عريضة</PresentationFormat>
  <Paragraphs>97</Paragraphs>
  <Slides>11</Slides>
  <Notes>0</Notes>
  <HiddenSlides>0</HiddenSlides>
  <MMClips>0</MMClips>
  <ScaleCrop>false</ScaleCrop>
  <HeadingPairs>
    <vt:vector size="6" baseType="variant">
      <vt:variant>
        <vt:lpstr>الخطوط المستخدمة</vt:lpstr>
      </vt:variant>
      <vt:variant>
        <vt:i4>7</vt:i4>
      </vt:variant>
      <vt:variant>
        <vt:lpstr>نسق</vt:lpstr>
      </vt:variant>
      <vt:variant>
        <vt:i4>1</vt:i4>
      </vt:variant>
      <vt:variant>
        <vt:lpstr>عناوين الشرائح</vt:lpstr>
      </vt:variant>
      <vt:variant>
        <vt:i4>11</vt:i4>
      </vt:variant>
    </vt:vector>
  </HeadingPairs>
  <TitlesOfParts>
    <vt:vector size="19" baseType="lpstr">
      <vt:lpstr>Arial</vt:lpstr>
      <vt:lpstr>Calibri</vt:lpstr>
      <vt:lpstr>Cambria</vt:lpstr>
      <vt:lpstr>Simplified Arabic</vt:lpstr>
      <vt:lpstr>Symbol</vt:lpstr>
      <vt:lpstr>Times New Roman</vt:lpstr>
      <vt:lpstr>Tw Cen MT</vt:lpstr>
      <vt:lpstr>قطرة</vt:lpstr>
      <vt:lpstr>تدريس النحــــــــــــــو</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تدريس النحــــــــــــــو</dc:title>
  <dc:creator>PC_2018</dc:creator>
  <cp:lastModifiedBy>PC_2018</cp:lastModifiedBy>
  <cp:revision>3</cp:revision>
  <dcterms:created xsi:type="dcterms:W3CDTF">2020-03-22T16:40:20Z</dcterms:created>
  <dcterms:modified xsi:type="dcterms:W3CDTF">2020-03-22T17:04:23Z</dcterms:modified>
</cp:coreProperties>
</file>